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39761e46-8079-c137-56b3-4a14f1e5a2b5}">
          <p14:sldIdLst>
            <p14:sldId id="256"/>
            <p14:sldId id="257"/>
          </p14:sldIdLst>
        </p14:section>
        <p14:section name="The connection" id="{0c5d3847-556a-6087-f72d-64ac09d44099}">
          <p14:sldIdLst>
            <p14:sldId id="258"/>
            <p14:sldId id="259"/>
          </p14:sldIdLst>
        </p14:section>
        <p14:section name="The work" id="{73eee163-759a-58a1-ac34-28eb900e7110}">
          <p14:sldIdLst>
            <p14:sldId id="260"/>
            <p14:sldId id="261"/>
          </p14:sldIdLst>
        </p14:section>
        <p14:section name="Closing" id="{8e8b6351-0fa9-fc2a-18c7-cd23ca526ac2}">
          <p14:sldIdLst>
            <p14:sldId id="262"/>
            <p14:sldId id="263"/>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0:00-0:02. Say the goal out loud: everyone leaves with one change started in the workbook and a date to finish it. Ask people to scan the code or open the link now, and to pull up one assignment they already give. If someone has no assignment handy, they can use a discussion prompt or a quiz. This session works whether or not people attended BE the Student / BE the Teacher, so there is no need to ask who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0:02-0:07. Keep this on a timer. Give two minutes of quiet time: read the assignment as a student and answer the three questions for yourself. Then take two or three quick responses to "What did you notice?" Listen for: the label made the first question easy; the second and third questions are harder; a student who doesn't use AI can still answer all three. This is a short version of the student experience from Part 1, so faculty who missed it are not behind. Faculty who attended Part 1 answered five questions there, one per behavior. If someone asks, the 3 Qs are the student-facing version of those five. DRAFT NOTE: the sample assignment is a placeholder written to work across subjects. Swap in your own if you prefer.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0:07-0:10. A refresher for some, a catch-up for others. Name the five behaviors once and connect them to what people just did: the three questions they answered as a student sit on top of these behaviors. Point out that a student who doesn't use AI can still be at Application, because the stages describe judgment and not how much someone uses AI. Don't teach the stages in depth here. The playbook does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0:10-0:13. One idea: the playbook is for understanding the behaviors, and the workbook is where you build one into a course. Name all four exercises in a sentence each, then say that today is Exercise 2 because it is the core of the workbook and it works even if you haven't written your AI Course Policy yet. If someone asks about Exercise 1, tell them the last slide points back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0:13-0:18. This is the model for the work time, taken from Exercise 2. Read the Task step aloud, because it is the one faculty will write themselves in a few minutes. Point out three things: the decision point is written as a step of its own; students who don't use AI have a real task at that step; and the Criteria name something small the student turns in. If you would rather show an example from a different field, swap this one out. The structure matters more than the subject. Credit: the Purpose, Tasks and Criteria structure comes from TILT (Mary-Ann Winkelmes).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0:18-0:36. This is the session. Protect all 18 minutes. Leave this slide up the whole time. Walk the room. The most common sticking point is Step 2: people name the whole assignment instead of one moment in it. Ask, "Where exactly would a student reach for AI?" The second sticking point is the path for students who don't use AI. It should be a real task, not a penalty. Give a five-minute warning and a one-minute warning. People are not expected to finish Exercise 2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0:36-0:40. Ask for two or three volunteers. Each reads only the step they wrote, not the whole assignment. After each one, ask the room the two listening questions. Keep feedback to one sentence so there is time for the card. If no one volunteers, read the step from the worked example again and ask what they would change for their own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0:40-0:43. This is the same One-Change Card that closes BE the Student / BE the Teacher, with the same four lines. Faculty who attended Part 1 already have one: ask them to check it against what they wrote today and update it. Everyone else fills one in now, or uses Exercise 2, Step 6. The date is the part that matters, so wait until you see people writing one. DRAFT NOTE: if you plan a check-in email after the session, say when it will 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0:43-0:45. One sentence per item. Exercise 1 is where to go if you haven't written your AI Course Policy or labeled your assignments. Exercise 3 turns the small piece of evidence from today into checkpoints across the semester. Exercise 4 is for conversations with students. The student guide is what students see on their side. Start Here is the way in for anyone who missed a session. Thank people and remind them of their date. DRAFT NOTE: the student guide is still being built, so confirm it is ready to share before you show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tx2"/>
          </a:solidFill>
          <a:ln/>
        </p:spPr>
      </p:sp>
      <p:pic>
        <p:nvPicPr>
          <p:cNvPr id="3" name="Image 0" descr="/home/claude/ai-literacy-playbook/images/Owensboro_horiz_RGBrev.png">    </p:cNvPr>
          <p:cNvPicPr>
            <a:picLocks noChangeAspect="1"/>
          </p:cNvPicPr>
          <p:nvPr/>
        </p:nvPicPr>
        <p:blipFill>
          <a:blip r:embed="rId1"/>
          <a:stretch>
            <a:fillRect/>
          </a:stretch>
        </p:blipFill>
        <p:spPr>
          <a:xfrm>
            <a:off x="731520" y="5897880"/>
            <a:ext cx="2834640" cy="475488"/>
          </a:xfrm>
          <a:prstGeom prst="rect">
            <a:avLst/>
          </a:prstGeom>
        </p:spPr>
      </p:pic>
      <p:sp>
        <p:nvSpPr>
          <p:cNvPr id="4" name="Text 1"/>
          <p:cNvSpPr/>
          <p:nvPr>
            <p:ph idx="102" type="title" hasCustomPrompt="1"/>
          </p:nvPr>
        </p:nvSpPr>
        <p:spPr>
          <a:xfrm>
            <a:off x="731520" y="1600200"/>
            <a:ext cx="6949440" cy="1554480"/>
          </a:xfrm>
          <a:prstGeom prst="rect">
            <a:avLst/>
          </a:prstGeom>
          <a:noFill/>
          <a:ln/>
        </p:spPr>
        <p:txBody>
          <a:bodyPr wrap="square" rtlCol="0"/>
          <a:lstStyle>
            <a:lvl1pPr algn="l" indent="0" marL="0">
              <a:buNone/>
              <a:defRPr lang="en-US" sz="3800" b="1" dirty="0">
                <a:solidFill>
                  <a:schemeClr val="bg1"/>
                </a:solidFill>
              </a:defRPr>
            </a:lvl1pPr>
          </a:lstStyle>
          <a:p>
            <a:pPr algn="l" indent="0" marL="0">
              <a:buNone/>
            </a:pPr>
            <a:endParaRPr lang="en-US" sz="3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_TOP">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tx2"/>
          </a:solidFill>
          <a:ln/>
        </p:spPr>
      </p:sp>
      <p:pic>
        <p:nvPicPr>
          <p:cNvPr id="3" name="Image 0" descr="/home/claude/ai-literacy-playbook/images/Owensboro_horiz_RGBrev.png">    </p:cNvPr>
          <p:cNvPicPr>
            <a:picLocks noChangeAspect="1"/>
          </p:cNvPicPr>
          <p:nvPr/>
        </p:nvPicPr>
        <p:blipFill>
          <a:blip r:embed="rId1"/>
          <a:stretch>
            <a:fillRect/>
          </a:stretch>
        </p:blipFill>
        <p:spPr>
          <a:xfrm>
            <a:off x="731520" y="5897880"/>
            <a:ext cx="2834640" cy="475488"/>
          </a:xfrm>
          <a:prstGeom prst="rect">
            <a:avLst/>
          </a:prstGeom>
        </p:spPr>
      </p:pic>
      <p:sp>
        <p:nvSpPr>
          <p:cNvPr id="4" name="Text 1"/>
          <p:cNvSpPr/>
          <p:nvPr>
            <p:ph idx="102" type="title" hasCustomPrompt="1"/>
          </p:nvPr>
        </p:nvSpPr>
        <p:spPr>
          <a:xfrm>
            <a:off x="731520" y="548640"/>
            <a:ext cx="10698480" cy="91440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chemeClr val="bg1"/>
          </a:solidFill>
          <a:ln/>
        </p:spPr>
      </p:sp>
      <p:sp>
        <p:nvSpPr>
          <p:cNvPr id="3" name="Text 1"/>
          <p:cNvSpPr/>
          <p:nvPr>
            <p:ph idx="101" type="title" hasCustomPrompt="1"/>
          </p:nvPr>
        </p:nvSpPr>
        <p:spPr>
          <a:xfrm>
            <a:off x="548640" y="658368"/>
            <a:ext cx="11064240" cy="68580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4" name="Text 1"/>
          <p:cNvSpPr/>
          <p:nvPr/>
        </p:nvSpPr>
        <p:spPr>
          <a:xfrm>
            <a:off x="548640" y="6382512"/>
            <a:ext cx="7315200" cy="274320"/>
          </a:xfrm>
          <a:prstGeom prst="rect">
            <a:avLst/>
          </a:prstGeom>
          <a:noFill/>
          <a:ln/>
        </p:spPr>
        <p:txBody>
          <a:bodyPr wrap="square" lIns="0" tIns="0" rIns="0" bIns="0" rtlCol="0" anchor="ctr"/>
          <a:lstStyle/>
          <a:p>
            <a:pPr indent="0" marL="0">
              <a:buNone/>
            </a:pPr>
            <a:r>
              <a:rPr lang="en-US" sz="1000" dirty="0">
                <a:solidFill>
                  <a:schemeClr val="accent5"/>
                </a:solidFill>
              </a:rPr>
              <a:t>BE the Change  ·  AI Literacy Faculty Workbook</a:t>
            </a:r>
            <a:endParaRPr lang="en-US" sz="10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4.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4.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1143000"/>
            <a:ext cx="6583680" cy="320040"/>
          </a:xfrm>
          <a:prstGeom prst="rect">
            <a:avLst/>
          </a:prstGeom>
          <a:noFill/>
          <a:ln/>
        </p:spPr>
        <p:txBody>
          <a:bodyPr wrap="square" lIns="0" tIns="0" rIns="0" bIns="0" rtlCol="0" anchor="t"/>
          <a:lstStyle/>
          <a:p>
            <a:pPr indent="0" marL="0">
              <a:buNone/>
            </a:pPr>
            <a:r>
              <a:rPr lang="en-US" sz="1300" b="1" spc="200" kern="0" dirty="0">
                <a:solidFill>
                  <a:schemeClr val="accent2"/>
                </a:solidFill>
              </a:rPr>
              <a:t>FACULTY WORKING SESSION  ·  45 MINUTES</a:t>
            </a:r>
            <a:endParaRPr lang="en-US" sz="1300" dirty="0"/>
          </a:p>
        </p:txBody>
      </p:sp>
      <p:sp>
        <p:nvSpPr>
          <p:cNvPr id="3" name="Text 1"/>
          <p:cNvSpPr/>
          <p:nvPr>
            <p:ph idx="102" type="title" hasCustomPrompt="1"/>
          </p:nvPr>
        </p:nvSpPr>
        <p:spPr>
          <a:xfrm>
            <a:off x="731520" y="1600200"/>
            <a:ext cx="6949440" cy="1554480"/>
          </a:xfrm>
          <a:prstGeom prst="rect">
            <a:avLst/>
          </a:prstGeom>
          <a:noFill/>
          <a:ln/>
        </p:spPr>
        <p:txBody>
          <a:bodyPr wrap="square" lIns="0" tIns="0" rIns="0" bIns="0" rtlCol="0" anchor="ctr"/>
          <a:lstStyle/>
          <a:p>
            <a:pPr algn="l" indent="0" marL="0">
              <a:buNone/>
            </a:pPr>
            <a:r>
              <a:rPr lang="en-US" sz="3800" b="1" dirty="0">
                <a:solidFill>
                  <a:schemeClr val="bg1"/>
                </a:solidFill>
              </a:rPr>
              <a:t>BE the Change.</a:t>
            </a:r>
            <a:endParaRPr lang="en-US" sz="3800" dirty="0"/>
          </a:p>
          <a:p>
            <a:pPr algn="l" indent="0" marL="0">
              <a:buNone/>
            </a:pPr>
            <a:r>
              <a:rPr lang="en-US" sz="3800" b="1" dirty="0">
                <a:solidFill>
                  <a:schemeClr val="accent2"/>
                </a:solidFill>
              </a:rPr>
              <a:t>From Playbook to Practice.</a:t>
            </a:r>
            <a:endParaRPr lang="en-US" sz="3800" dirty="0"/>
          </a:p>
        </p:txBody>
      </p:sp>
      <p:sp>
        <p:nvSpPr>
          <p:cNvPr id="4" name="Text 2"/>
          <p:cNvSpPr txBox="1"/>
          <p:nvPr/>
        </p:nvSpPr>
        <p:spPr>
          <a:xfrm>
            <a:off x="731520" y="3566160"/>
            <a:ext cx="6035040" cy="822960"/>
          </a:xfrm>
          <a:prstGeom prst="rect">
            <a:avLst/>
          </a:prstGeom>
          <a:noFill/>
          <a:ln/>
        </p:spPr>
        <p:txBody>
          <a:bodyPr wrap="square" lIns="0" tIns="0" rIns="0" bIns="0" rtlCol="0" anchor="t"/>
          <a:lstStyle/>
          <a:p>
            <a:pPr indent="0" marL="0">
              <a:buNone/>
            </a:pPr>
            <a:r>
              <a:rPr lang="en-US" sz="1900" dirty="0">
                <a:solidFill>
                  <a:srgbClr val="3BB3E5"/>
                </a:solidFill>
              </a:rPr>
              <a:t>You'll leave with one change started in a course you teach, and a date to finish it.</a:t>
            </a:r>
            <a:endParaRPr lang="en-US" sz="1900" dirty="0"/>
          </a:p>
        </p:txBody>
      </p:sp>
      <p:sp>
        <p:nvSpPr>
          <p:cNvPr id="5" name="Text 3"/>
          <p:cNvSpPr txBox="1"/>
          <p:nvPr/>
        </p:nvSpPr>
        <p:spPr>
          <a:xfrm>
            <a:off x="731520" y="4754880"/>
            <a:ext cx="6035040" cy="320040"/>
          </a:xfrm>
          <a:prstGeom prst="rect">
            <a:avLst/>
          </a:prstGeom>
          <a:noFill/>
          <a:ln/>
        </p:spPr>
        <p:txBody>
          <a:bodyPr wrap="square" lIns="0" tIns="0" rIns="0" bIns="0" rtlCol="0" anchor="t"/>
          <a:lstStyle/>
          <a:p>
            <a:pPr indent="0" marL="0">
              <a:buNone/>
            </a:pPr>
            <a:r>
              <a:rPr lang="en-US" sz="1300" dirty="0">
                <a:solidFill>
                  <a:srgbClr val="A7A7A9"/>
                </a:solidFill>
              </a:rPr>
              <a:t>Stephanie Self  ·  Instructional Design</a:t>
            </a:r>
            <a:endParaRPr lang="en-US" sz="1300" dirty="0"/>
          </a:p>
        </p:txBody>
      </p:sp>
      <p:sp>
        <p:nvSpPr>
          <p:cNvPr id="6" name="Open the workbook"/>
          <p:cNvSpPr/>
          <p:nvPr/>
        </p:nvSpPr>
        <p:spPr>
          <a:xfrm>
            <a:off x="8001000" y="1143000"/>
            <a:ext cx="3474720" cy="4572000"/>
          </a:xfrm>
          <a:prstGeom prst="roundRect">
            <a:avLst>
              <a:gd name="adj" fmla="val 2105"/>
            </a:avLst>
          </a:prstGeom>
          <a:solidFill>
            <a:schemeClr val="bg1"/>
          </a:solidFill>
          <a:ln w="9525">
            <a:solidFill>
              <a:srgbClr val="D9E2EA"/>
            </a:solidFill>
            <a:prstDash val="solid"/>
          </a:ln>
        </p:spPr>
      </p:sp>
      <p:sp>
        <p:nvSpPr>
          <p:cNvPr id="7" name="Text 5"/>
          <p:cNvSpPr txBox="1"/>
          <p:nvPr/>
        </p:nvSpPr>
        <p:spPr>
          <a:xfrm>
            <a:off x="8275320" y="1371600"/>
            <a:ext cx="2926080" cy="274320"/>
          </a:xfrm>
          <a:prstGeom prst="rect">
            <a:avLst/>
          </a:prstGeom>
          <a:noFill/>
          <a:ln/>
        </p:spPr>
        <p:txBody>
          <a:bodyPr wrap="square" lIns="0" tIns="0" rIns="0" bIns="0" rtlCol="0" anchor="t"/>
          <a:lstStyle/>
          <a:p>
            <a:pPr algn="ctr" indent="0" marL="0">
              <a:buNone/>
            </a:pPr>
            <a:r>
              <a:rPr lang="en-US" sz="1200" b="1" spc="200" kern="0" dirty="0">
                <a:solidFill>
                  <a:schemeClr val="accent1"/>
                </a:solidFill>
              </a:rPr>
              <a:t>BEFORE WE START</a:t>
            </a:r>
            <a:endParaRPr lang="en-US" sz="1200" dirty="0"/>
          </a:p>
        </p:txBody>
      </p:sp>
      <p:pic>
        <p:nvPicPr>
          <p:cNvPr id="8" name="Image 0" descr="QR code that opens Exercise 2 of the workbook">    </p:cNvPr>
          <p:cNvPicPr>
            <a:picLocks noChangeAspect="1"/>
          </p:cNvPicPr>
          <p:nvPr/>
        </p:nvPicPr>
        <p:blipFill>
          <a:blip r:embed="rId1"/>
          <a:stretch>
            <a:fillRect/>
          </a:stretch>
        </p:blipFill>
        <p:spPr>
          <a:xfrm>
            <a:off x="8641080" y="1737360"/>
            <a:ext cx="2194560" cy="2194560"/>
          </a:xfrm>
          <a:prstGeom prst="rect">
            <a:avLst/>
          </a:prstGeom>
        </p:spPr>
      </p:pic>
      <p:sp>
        <p:nvSpPr>
          <p:cNvPr id="9" name="Text 6"/>
          <p:cNvSpPr txBox="1"/>
          <p:nvPr/>
        </p:nvSpPr>
        <p:spPr>
          <a:xfrm>
            <a:off x="8275320" y="4023360"/>
            <a:ext cx="2926080" cy="365760"/>
          </a:xfrm>
          <a:prstGeom prst="rect">
            <a:avLst/>
          </a:prstGeom>
          <a:noFill/>
          <a:ln/>
        </p:spPr>
        <p:txBody>
          <a:bodyPr wrap="square" lIns="0" tIns="0" rIns="0" bIns="0" rtlCol="0" anchor="t"/>
          <a:lstStyle/>
          <a:p>
            <a:pPr algn="ctr" indent="0" marL="0">
              <a:buNone/>
            </a:pPr>
            <a:r>
              <a:rPr lang="en-US" sz="2000" b="1" dirty="0">
                <a:solidFill>
                  <a:schemeClr val="tx2"/>
                </a:solidFill>
              </a:rPr>
              <a:t>Open Exercise 2</a:t>
            </a:r>
            <a:endParaRPr lang="en-US" sz="2000" dirty="0"/>
          </a:p>
        </p:txBody>
      </p:sp>
      <p:sp>
        <p:nvSpPr>
          <p:cNvPr id="10" name="Text 7"/>
          <p:cNvSpPr txBox="1"/>
          <p:nvPr/>
        </p:nvSpPr>
        <p:spPr>
          <a:xfrm>
            <a:off x="8138160" y="4434840"/>
            <a:ext cx="3200400" cy="274320"/>
          </a:xfrm>
          <a:prstGeom prst="rect">
            <a:avLst/>
          </a:prstGeom>
          <a:noFill/>
          <a:ln/>
        </p:spPr>
        <p:txBody>
          <a:bodyPr wrap="square" lIns="0" tIns="0" rIns="0" bIns="0" rtlCol="0" anchor="t"/>
          <a:lstStyle/>
          <a:p>
            <a:pPr algn="ctr" indent="0" marL="0">
              <a:buNone/>
            </a:pPr>
            <a:r>
              <a:rPr lang="en-US" sz="1100" dirty="0">
                <a:solidFill>
                  <a:schemeClr val="accent5"/>
                </a:solidFill>
              </a:rPr>
              <a:t>octc-instructional-design.github.io/ai-literacy-playbook/workbook</a:t>
            </a:r>
            <a:endParaRPr lang="en-US" sz="1100" dirty="0"/>
          </a:p>
        </p:txBody>
      </p:sp>
      <p:sp>
        <p:nvSpPr>
          <p:cNvPr id="11" name="Text 8"/>
          <p:cNvSpPr txBox="1"/>
          <p:nvPr/>
        </p:nvSpPr>
        <p:spPr>
          <a:xfrm>
            <a:off x="8275320" y="4800600"/>
            <a:ext cx="2926080" cy="640080"/>
          </a:xfrm>
          <a:prstGeom prst="rect">
            <a:avLst/>
          </a:prstGeom>
          <a:noFill/>
          <a:ln/>
        </p:spPr>
        <p:txBody>
          <a:bodyPr wrap="square" lIns="0" tIns="0" rIns="0" bIns="0" rtlCol="0" anchor="t"/>
          <a:lstStyle/>
          <a:p>
            <a:pPr algn="ctr" indent="0" marL="0">
              <a:buNone/>
            </a:pPr>
            <a:r>
              <a:rPr lang="en-US" sz="1500" dirty="0">
                <a:solidFill>
                  <a:schemeClr val="tx1"/>
                </a:solidFill>
              </a:rPr>
              <a:t>Have one of your own assignments in front of you.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Try it as a student</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BEFORE WE BUILD  ·  5 MIN</a:t>
            </a:r>
            <a:endParaRPr lang="en-US" sz="1200" dirty="0"/>
          </a:p>
        </p:txBody>
      </p:sp>
      <p:sp>
        <p:nvSpPr>
          <p:cNvPr id="4" name="Sample assignment"/>
          <p:cNvSpPr/>
          <p:nvPr/>
        </p:nvSpPr>
        <p:spPr>
          <a:xfrm>
            <a:off x="548640" y="1463040"/>
            <a:ext cx="6126480" cy="4160520"/>
          </a:xfrm>
          <a:prstGeom prst="roundRect">
            <a:avLst>
              <a:gd name="adj" fmla="val 1758"/>
            </a:avLst>
          </a:prstGeom>
          <a:solidFill>
            <a:schemeClr val="bg1"/>
          </a:solidFill>
          <a:ln w="9525">
            <a:solidFill>
              <a:srgbClr val="D9E2EA"/>
            </a:solidFill>
            <a:prstDash val="solid"/>
          </a:ln>
        </p:spPr>
      </p:sp>
      <p:sp>
        <p:nvSpPr>
          <p:cNvPr id="5" name="Text 3"/>
          <p:cNvSpPr txBox="1"/>
          <p:nvPr/>
        </p:nvSpPr>
        <p:spPr>
          <a:xfrm>
            <a:off x="868680" y="1737360"/>
            <a:ext cx="27432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SAMPLE ASSIGNMENT</a:t>
            </a:r>
            <a:endParaRPr lang="en-US" sz="1200" dirty="0"/>
          </a:p>
        </p:txBody>
      </p:sp>
      <p:sp>
        <p:nvSpPr>
          <p:cNvPr id="6" name="AI use label"/>
          <p:cNvSpPr/>
          <p:nvPr/>
        </p:nvSpPr>
        <p:spPr>
          <a:xfrm>
            <a:off x="3977640" y="1664208"/>
            <a:ext cx="2423160" cy="384048"/>
          </a:xfrm>
          <a:prstGeom prst="roundRect">
            <a:avLst>
              <a:gd name="adj" fmla="val 47619"/>
            </a:avLst>
          </a:prstGeom>
          <a:solidFill>
            <a:schemeClr val="accent3"/>
          </a:solidFill>
          <a:ln/>
        </p:spPr>
        <p:txBody>
          <a:bodyPr wrap="square" lIns="0" tIns="0" rIns="0" bIns="0" rtlCol="0" anchor="ctr"/>
          <a:lstStyle/>
          <a:p>
            <a:pPr algn="ctr" indent="0" marL="0">
              <a:buNone/>
            </a:pPr>
            <a:r>
              <a:rPr lang="en-US" sz="1300" dirty="0">
                <a:solidFill>
                  <a:schemeClr val="accent2"/>
                </a:solidFill>
              </a:rPr>
              <a:t>●</a:t>
            </a:r>
            <a:pPr algn="ctr" indent="0" marL="0">
              <a:buNone/>
            </a:pPr>
            <a:r>
              <a:rPr lang="en-US" sz="1300" dirty="0">
                <a:solidFill>
                  <a:schemeClr val="accent1"/>
                </a:solidFill>
              </a:rPr>
              <a:t>○  </a:t>
            </a:r>
            <a:pPr algn="ctr" indent="0" marL="0">
              <a:buNone/>
            </a:pPr>
            <a:r>
              <a:rPr lang="en-US" sz="1300" b="1" dirty="0">
                <a:solidFill>
                  <a:schemeClr val="tx2"/>
                </a:solidFill>
              </a:rPr>
              <a:t>AI use: AI-supported</a:t>
            </a:r>
            <a:endParaRPr lang="en-US" sz="1300" dirty="0"/>
          </a:p>
        </p:txBody>
      </p:sp>
      <p:sp>
        <p:nvSpPr>
          <p:cNvPr id="7" name="Text 5"/>
          <p:cNvSpPr txBox="1"/>
          <p:nvPr/>
        </p:nvSpPr>
        <p:spPr>
          <a:xfrm>
            <a:off x="868680" y="2194560"/>
            <a:ext cx="5486400" cy="411480"/>
          </a:xfrm>
          <a:prstGeom prst="rect">
            <a:avLst/>
          </a:prstGeom>
          <a:noFill/>
          <a:ln/>
        </p:spPr>
        <p:txBody>
          <a:bodyPr wrap="square" lIns="0" tIns="0" rIns="0" bIns="0" rtlCol="0" anchor="t"/>
          <a:lstStyle/>
          <a:p>
            <a:pPr indent="0" marL="0">
              <a:buNone/>
            </a:pPr>
            <a:r>
              <a:rPr lang="en-US" sz="2200" b="1" dirty="0">
                <a:solidFill>
                  <a:schemeClr val="tx2"/>
                </a:solidFill>
                <a:latin typeface="Cambria" pitchFamily="34" charset="0"/>
                <a:ea typeface="Cambria" pitchFamily="34" charset="-122"/>
                <a:cs typeface="Cambria" pitchFamily="34" charset="-120"/>
              </a:rPr>
              <a:t>Community Resource Summary</a:t>
            </a:r>
            <a:endParaRPr lang="en-US" sz="2200" dirty="0"/>
          </a:p>
        </p:txBody>
      </p:sp>
      <p:sp>
        <p:nvSpPr>
          <p:cNvPr id="8" name="Text 6"/>
          <p:cNvSpPr txBox="1"/>
          <p:nvPr/>
        </p:nvSpPr>
        <p:spPr>
          <a:xfrm>
            <a:off x="868680" y="2697480"/>
            <a:ext cx="5486400" cy="2743200"/>
          </a:xfrm>
          <a:prstGeom prst="rect">
            <a:avLst/>
          </a:prstGeom>
          <a:noFill/>
          <a:ln/>
        </p:spPr>
        <p:txBody>
          <a:bodyPr wrap="square" lIns="0" tIns="0" rIns="0" bIns="0" rtlCol="0" anchor="t"/>
          <a:lstStyle/>
          <a:p>
            <a:pPr indent="0" marL="0">
              <a:spcAft>
                <a:spcPts val="1000"/>
              </a:spcAft>
              <a:buNone/>
            </a:pPr>
            <a:r>
              <a:rPr lang="en-US" sz="1600" dirty="0">
                <a:solidFill>
                  <a:schemeClr val="tx1"/>
                </a:solidFill>
              </a:rPr>
              <a:t>Choose one campus or community resource that helps students succeed. In one page, explain what it offers, who can use it, and how a student gets started.</a:t>
            </a:r>
            <a:endParaRPr lang="en-US" sz="1600" dirty="0"/>
          </a:p>
          <a:p>
            <a:pPr indent="0" marL="0">
              <a:spcAft>
                <a:spcPts val="1000"/>
              </a:spcAft>
              <a:buNone/>
            </a:pPr>
            <a:r>
              <a:rPr lang="en-US" sz="1600" dirty="0">
                <a:solidFill>
                  <a:schemeClr val="tx1"/>
                </a:solidFill>
              </a:rPr>
              <a:t>You may use AI to brainstorm and to check your grammar. The summary must be your own writing. Check every fact against the resource's own website.</a:t>
            </a:r>
            <a:endParaRPr lang="en-US" sz="1600" dirty="0"/>
          </a:p>
          <a:p>
            <a:pPr indent="0" marL="0">
              <a:buNone/>
            </a:pPr>
            <a:r>
              <a:rPr lang="en-US" sz="1600" i="1" dirty="0">
                <a:solidFill>
                  <a:schemeClr val="accent5"/>
                </a:solidFill>
              </a:rPr>
              <a:t>See the AI Course Policy in the syllabus.</a:t>
            </a:r>
            <a:endParaRPr lang="en-US" sz="1600" dirty="0"/>
          </a:p>
        </p:txBody>
      </p:sp>
      <p:sp>
        <p:nvSpPr>
          <p:cNvPr id="9" name="Text 7"/>
          <p:cNvSpPr txBox="1"/>
          <p:nvPr/>
        </p:nvSpPr>
        <p:spPr>
          <a:xfrm>
            <a:off x="7040880" y="1463040"/>
            <a:ext cx="45720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THE 3 Qs STUDENTS ASK</a:t>
            </a:r>
            <a:endParaRPr lang="en-US" sz="1200" dirty="0"/>
          </a:p>
        </p:txBody>
      </p:sp>
      <p:sp>
        <p:nvSpPr>
          <p:cNvPr id="10" name="Text 8"/>
          <p:cNvSpPr/>
          <p:nvPr/>
        </p:nvSpPr>
        <p:spPr>
          <a:xfrm>
            <a:off x="7040880" y="1874520"/>
            <a:ext cx="566928" cy="566928"/>
          </a:xfrm>
          <a:prstGeom prst="ellipse">
            <a:avLst/>
          </a:prstGeom>
          <a:solidFill>
            <a:schemeClr val="accent3"/>
          </a:solidFill>
          <a:ln/>
        </p:spPr>
        <p:txBody>
          <a:bodyPr wrap="square" lIns="0" tIns="0" rIns="0" bIns="0" rtlCol="0" anchor="ctr"/>
          <a:lstStyle/>
          <a:p>
            <a:pPr algn="ctr" indent="0" marL="0">
              <a:buNone/>
            </a:pPr>
            <a:r>
              <a:rPr lang="en-US" sz="1900" b="1" dirty="0">
                <a:solidFill>
                  <a:schemeClr val="accent1"/>
                </a:solidFill>
              </a:rPr>
              <a:t>1</a:t>
            </a:r>
            <a:endParaRPr lang="en-US" sz="1900" dirty="0"/>
          </a:p>
        </p:txBody>
      </p:sp>
      <p:sp>
        <p:nvSpPr>
          <p:cNvPr id="11" name="Text 9"/>
          <p:cNvSpPr txBox="1"/>
          <p:nvPr/>
        </p:nvSpPr>
        <p:spPr>
          <a:xfrm>
            <a:off x="7790688" y="1856232"/>
            <a:ext cx="3840480" cy="256032"/>
          </a:xfrm>
          <a:prstGeom prst="rect">
            <a:avLst/>
          </a:prstGeom>
          <a:noFill/>
          <a:ln/>
        </p:spPr>
        <p:txBody>
          <a:bodyPr wrap="square" lIns="0" tIns="0" rIns="0" bIns="0" rtlCol="0" anchor="t"/>
          <a:lstStyle/>
          <a:p>
            <a:pPr indent="0" marL="0">
              <a:buNone/>
            </a:pPr>
            <a:r>
              <a:rPr lang="en-US" sz="1100" b="1" spc="100" kern="0" dirty="0">
                <a:solidFill>
                  <a:schemeClr val="accent1"/>
                </a:solidFill>
              </a:rPr>
              <a:t>BEFORE YOU ASK AI</a:t>
            </a:r>
            <a:endParaRPr lang="en-US" sz="1100" dirty="0"/>
          </a:p>
        </p:txBody>
      </p:sp>
      <p:sp>
        <p:nvSpPr>
          <p:cNvPr id="12" name="Text 10"/>
          <p:cNvSpPr txBox="1"/>
          <p:nvPr/>
        </p:nvSpPr>
        <p:spPr>
          <a:xfrm>
            <a:off x="7790688" y="2130552"/>
            <a:ext cx="3840480" cy="731520"/>
          </a:xfrm>
          <a:prstGeom prst="rect">
            <a:avLst/>
          </a:prstGeom>
          <a:noFill/>
          <a:ln/>
        </p:spPr>
        <p:txBody>
          <a:bodyPr wrap="square" lIns="0" tIns="0" rIns="0" bIns="0" rtlCol="0" anchor="t"/>
          <a:lstStyle/>
          <a:p>
            <a:pPr indent="0" marL="0">
              <a:buNone/>
            </a:pPr>
            <a:r>
              <a:rPr lang="en-US" sz="1800" b="1" dirty="0">
                <a:solidFill>
                  <a:schemeClr val="tx2"/>
                </a:solidFill>
              </a:rPr>
              <a:t>Should I use AI for this part of my assignment?</a:t>
            </a:r>
            <a:endParaRPr lang="en-US" sz="1800" dirty="0"/>
          </a:p>
        </p:txBody>
      </p:sp>
      <p:sp>
        <p:nvSpPr>
          <p:cNvPr id="13" name="Text 11"/>
          <p:cNvSpPr/>
          <p:nvPr/>
        </p:nvSpPr>
        <p:spPr>
          <a:xfrm>
            <a:off x="7040880" y="3136392"/>
            <a:ext cx="566928" cy="566928"/>
          </a:xfrm>
          <a:prstGeom prst="ellipse">
            <a:avLst/>
          </a:prstGeom>
          <a:solidFill>
            <a:schemeClr val="accent4"/>
          </a:solidFill>
          <a:ln/>
        </p:spPr>
        <p:txBody>
          <a:bodyPr wrap="square" lIns="0" tIns="0" rIns="0" bIns="0" rtlCol="0" anchor="ctr"/>
          <a:lstStyle/>
          <a:p>
            <a:pPr algn="ctr" indent="0" marL="0">
              <a:buNone/>
            </a:pPr>
            <a:r>
              <a:rPr lang="en-US" sz="1900" b="1" dirty="0">
                <a:solidFill>
                  <a:schemeClr val="accent1"/>
                </a:solidFill>
              </a:rPr>
              <a:t>2</a:t>
            </a:r>
            <a:endParaRPr lang="en-US" sz="1900" dirty="0"/>
          </a:p>
        </p:txBody>
      </p:sp>
      <p:sp>
        <p:nvSpPr>
          <p:cNvPr id="14" name="Text 12"/>
          <p:cNvSpPr txBox="1"/>
          <p:nvPr/>
        </p:nvSpPr>
        <p:spPr>
          <a:xfrm>
            <a:off x="7790688" y="3118104"/>
            <a:ext cx="3840480" cy="256032"/>
          </a:xfrm>
          <a:prstGeom prst="rect">
            <a:avLst/>
          </a:prstGeom>
          <a:noFill/>
          <a:ln/>
        </p:spPr>
        <p:txBody>
          <a:bodyPr wrap="square" lIns="0" tIns="0" rIns="0" bIns="0" rtlCol="0" anchor="t"/>
          <a:lstStyle/>
          <a:p>
            <a:pPr indent="0" marL="0">
              <a:buNone/>
            </a:pPr>
            <a:r>
              <a:rPr lang="en-US" sz="1100" b="1" spc="100" kern="0" dirty="0">
                <a:solidFill>
                  <a:schemeClr val="accent1"/>
                </a:solidFill>
              </a:rPr>
              <a:t>BEFORE YOU USE AI'S ANSWER</a:t>
            </a:r>
            <a:endParaRPr lang="en-US" sz="1100" dirty="0"/>
          </a:p>
        </p:txBody>
      </p:sp>
      <p:sp>
        <p:nvSpPr>
          <p:cNvPr id="15" name="Text 13"/>
          <p:cNvSpPr txBox="1"/>
          <p:nvPr/>
        </p:nvSpPr>
        <p:spPr>
          <a:xfrm>
            <a:off x="7790688" y="3392424"/>
            <a:ext cx="3840480" cy="731520"/>
          </a:xfrm>
          <a:prstGeom prst="rect">
            <a:avLst/>
          </a:prstGeom>
          <a:noFill/>
          <a:ln/>
        </p:spPr>
        <p:txBody>
          <a:bodyPr wrap="square" lIns="0" tIns="0" rIns="0" bIns="0" rtlCol="0" anchor="t"/>
          <a:lstStyle/>
          <a:p>
            <a:pPr indent="0" marL="0">
              <a:buNone/>
            </a:pPr>
            <a:r>
              <a:rPr lang="en-US" sz="1800" b="1" dirty="0">
                <a:solidFill>
                  <a:schemeClr val="tx2"/>
                </a:solidFill>
              </a:rPr>
              <a:t>How would I know if AI's answer is wrong?</a:t>
            </a:r>
            <a:endParaRPr lang="en-US" sz="1800" dirty="0"/>
          </a:p>
        </p:txBody>
      </p:sp>
      <p:sp>
        <p:nvSpPr>
          <p:cNvPr id="16" name="Text 14"/>
          <p:cNvSpPr/>
          <p:nvPr/>
        </p:nvSpPr>
        <p:spPr>
          <a:xfrm>
            <a:off x="7040880" y="4398264"/>
            <a:ext cx="566928" cy="566928"/>
          </a:xfrm>
          <a:prstGeom prst="ellipse">
            <a:avLst/>
          </a:prstGeom>
          <a:solidFill>
            <a:schemeClr val="accent3"/>
          </a:solidFill>
          <a:ln/>
        </p:spPr>
        <p:txBody>
          <a:bodyPr wrap="square" lIns="0" tIns="0" rIns="0" bIns="0" rtlCol="0" anchor="ctr"/>
          <a:lstStyle/>
          <a:p>
            <a:pPr algn="ctr" indent="0" marL="0">
              <a:buNone/>
            </a:pPr>
            <a:r>
              <a:rPr lang="en-US" sz="1900" b="1" dirty="0">
                <a:solidFill>
                  <a:schemeClr val="accent1"/>
                </a:solidFill>
              </a:rPr>
              <a:t>3</a:t>
            </a:r>
            <a:endParaRPr lang="en-US" sz="1900" dirty="0"/>
          </a:p>
        </p:txBody>
      </p:sp>
      <p:sp>
        <p:nvSpPr>
          <p:cNvPr id="17" name="Text 15"/>
          <p:cNvSpPr txBox="1"/>
          <p:nvPr/>
        </p:nvSpPr>
        <p:spPr>
          <a:xfrm>
            <a:off x="7790688" y="4379976"/>
            <a:ext cx="3840480" cy="256032"/>
          </a:xfrm>
          <a:prstGeom prst="rect">
            <a:avLst/>
          </a:prstGeom>
          <a:noFill/>
          <a:ln/>
        </p:spPr>
        <p:txBody>
          <a:bodyPr wrap="square" lIns="0" tIns="0" rIns="0" bIns="0" rtlCol="0" anchor="t"/>
          <a:lstStyle/>
          <a:p>
            <a:pPr indent="0" marL="0">
              <a:buNone/>
            </a:pPr>
            <a:r>
              <a:rPr lang="en-US" sz="1100" b="1" spc="100" kern="0" dirty="0">
                <a:solidFill>
                  <a:schemeClr val="accent1"/>
                </a:solidFill>
              </a:rPr>
              <a:t>BEFORE YOU TURN IN YOUR WORK</a:t>
            </a:r>
            <a:endParaRPr lang="en-US" sz="1100" dirty="0"/>
          </a:p>
        </p:txBody>
      </p:sp>
      <p:sp>
        <p:nvSpPr>
          <p:cNvPr id="18" name="Text 16"/>
          <p:cNvSpPr txBox="1"/>
          <p:nvPr/>
        </p:nvSpPr>
        <p:spPr>
          <a:xfrm>
            <a:off x="7790688" y="4654296"/>
            <a:ext cx="3840480" cy="731520"/>
          </a:xfrm>
          <a:prstGeom prst="rect">
            <a:avLst/>
          </a:prstGeom>
          <a:noFill/>
          <a:ln/>
        </p:spPr>
        <p:txBody>
          <a:bodyPr wrap="square" lIns="0" tIns="0" rIns="0" bIns="0" rtlCol="0" anchor="t"/>
          <a:lstStyle/>
          <a:p>
            <a:pPr indent="0" marL="0">
              <a:buNone/>
            </a:pPr>
            <a:r>
              <a:rPr lang="en-US" sz="1800" b="1" dirty="0">
                <a:solidFill>
                  <a:schemeClr val="tx2"/>
                </a:solidFill>
              </a:rPr>
              <a:t>Can I explain my work and how AI helped me?</a:t>
            </a:r>
            <a:endParaRPr lang="en-US" sz="1800" dirty="0"/>
          </a:p>
        </p:txBody>
      </p:sp>
      <p:sp>
        <p:nvSpPr>
          <p:cNvPr id="19" name="Text 17"/>
          <p:cNvSpPr txBox="1"/>
          <p:nvPr/>
        </p:nvSpPr>
        <p:spPr>
          <a:xfrm>
            <a:off x="548640" y="5806440"/>
            <a:ext cx="11064240" cy="365760"/>
          </a:xfrm>
          <a:prstGeom prst="rect">
            <a:avLst/>
          </a:prstGeom>
          <a:noFill/>
          <a:ln/>
        </p:spPr>
        <p:txBody>
          <a:bodyPr wrap="square" lIns="0" tIns="0" rIns="0" bIns="0" rtlCol="0" anchor="t"/>
          <a:lstStyle/>
          <a:p>
            <a:pPr indent="0" marL="0">
              <a:buNone/>
            </a:pPr>
            <a:r>
              <a:rPr lang="en-US" sz="1700" i="1" dirty="0">
                <a:solidFill>
                  <a:schemeClr val="accent6"/>
                </a:solidFill>
              </a:rPr>
              <a:t>Two minutes on your own. Then: what did you notice?</a:t>
            </a:r>
            <a:endParaRPr lang="en-US" sz="17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Five behaviors, three stages</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THE FRAMEWORK  ·  3 MIN</a:t>
            </a:r>
            <a:endParaRPr lang="en-US" sz="1200" dirty="0"/>
          </a:p>
        </p:txBody>
      </p:sp>
      <p:sp>
        <p:nvSpPr>
          <p:cNvPr id="4" name="BE Safe"/>
          <p:cNvSpPr/>
          <p:nvPr/>
        </p:nvSpPr>
        <p:spPr>
          <a:xfrm>
            <a:off x="548640" y="1463040"/>
            <a:ext cx="2103120" cy="2926080"/>
          </a:xfrm>
          <a:prstGeom prst="roundRect">
            <a:avLst>
              <a:gd name="adj" fmla="val 3478"/>
            </a:avLst>
          </a:prstGeom>
          <a:solidFill>
            <a:schemeClr val="bg1"/>
          </a:solidFill>
          <a:ln w="9525">
            <a:solidFill>
              <a:srgbClr val="D9E2EA"/>
            </a:solidFill>
            <a:prstDash val="solid"/>
          </a:ln>
        </p:spPr>
      </p:sp>
      <p:sp>
        <p:nvSpPr>
          <p:cNvPr id="5" name="Shape 3"/>
          <p:cNvSpPr/>
          <p:nvPr/>
        </p:nvSpPr>
        <p:spPr>
          <a:xfrm>
            <a:off x="1234440" y="1691640"/>
            <a:ext cx="731520" cy="731520"/>
          </a:xfrm>
          <a:prstGeom prst="ellipse">
            <a:avLst/>
          </a:prstGeom>
          <a:solidFill>
            <a:schemeClr val="accent3"/>
          </a:solidFill>
          <a:ln/>
        </p:spPr>
      </p:sp>
      <p:pic>
        <p:nvPicPr>
          <p:cNvPr id="6" name="Image 0" descr="preencoded.png">    </p:cNvPr>
          <p:cNvPicPr>
            <a:picLocks noChangeAspect="1"/>
          </p:cNvPicPr>
          <p:nvPr/>
        </p:nvPicPr>
        <p:blipFill>
          <a:blip r:embed="rId1"/>
          <a:stretch>
            <a:fillRect/>
          </a:stretch>
        </p:blipFill>
        <p:spPr>
          <a:xfrm>
            <a:off x="1417320" y="1874520"/>
            <a:ext cx="365760" cy="365760"/>
          </a:xfrm>
          <a:prstGeom prst="rect">
            <a:avLst/>
          </a:prstGeom>
        </p:spPr>
      </p:pic>
      <p:sp>
        <p:nvSpPr>
          <p:cNvPr id="7" name="Text 4"/>
          <p:cNvSpPr txBox="1"/>
          <p:nvPr/>
        </p:nvSpPr>
        <p:spPr>
          <a:xfrm>
            <a:off x="640080" y="2606040"/>
            <a:ext cx="1920240" cy="365760"/>
          </a:xfrm>
          <a:prstGeom prst="rect">
            <a:avLst/>
          </a:prstGeom>
          <a:noFill/>
          <a:ln/>
        </p:spPr>
        <p:txBody>
          <a:bodyPr wrap="square" lIns="0" tIns="0" rIns="0" bIns="0" rtlCol="0" anchor="t"/>
          <a:lstStyle/>
          <a:p>
            <a:pPr algn="ctr" indent="0" marL="0">
              <a:buNone/>
            </a:pPr>
            <a:r>
              <a:rPr lang="en-US" sz="1900" b="1" dirty="0">
                <a:solidFill>
                  <a:schemeClr val="tx2"/>
                </a:solidFill>
              </a:rPr>
              <a:t>BE Safe</a:t>
            </a:r>
            <a:endParaRPr lang="en-US" sz="1900" dirty="0"/>
          </a:p>
        </p:txBody>
      </p:sp>
      <p:sp>
        <p:nvSpPr>
          <p:cNvPr id="8" name="Text 5"/>
          <p:cNvSpPr txBox="1"/>
          <p:nvPr/>
        </p:nvSpPr>
        <p:spPr>
          <a:xfrm>
            <a:off x="731520" y="3063240"/>
            <a:ext cx="1737360" cy="1188720"/>
          </a:xfrm>
          <a:prstGeom prst="rect">
            <a:avLst/>
          </a:prstGeom>
          <a:noFill/>
          <a:ln/>
        </p:spPr>
        <p:txBody>
          <a:bodyPr wrap="square" lIns="0" tIns="0" rIns="0" bIns="0" rtlCol="0" anchor="t"/>
          <a:lstStyle/>
          <a:p>
            <a:pPr algn="ctr" indent="0" marL="0">
              <a:buNone/>
            </a:pPr>
            <a:r>
              <a:rPr lang="en-US" sz="1400" dirty="0">
                <a:solidFill>
                  <a:schemeClr val="tx1"/>
                </a:solidFill>
              </a:rPr>
              <a:t>Know what you're using and what you share with it.</a:t>
            </a:r>
            <a:endParaRPr lang="en-US" sz="1400" dirty="0"/>
          </a:p>
        </p:txBody>
      </p:sp>
      <p:sp>
        <p:nvSpPr>
          <p:cNvPr id="9" name="BE Honest"/>
          <p:cNvSpPr/>
          <p:nvPr/>
        </p:nvSpPr>
        <p:spPr>
          <a:xfrm>
            <a:off x="2788920" y="1463040"/>
            <a:ext cx="2103120" cy="2926080"/>
          </a:xfrm>
          <a:prstGeom prst="roundRect">
            <a:avLst>
              <a:gd name="adj" fmla="val 3478"/>
            </a:avLst>
          </a:prstGeom>
          <a:solidFill>
            <a:schemeClr val="bg1"/>
          </a:solidFill>
          <a:ln w="9525">
            <a:solidFill>
              <a:srgbClr val="D9E2EA"/>
            </a:solidFill>
            <a:prstDash val="solid"/>
          </a:ln>
        </p:spPr>
      </p:sp>
      <p:sp>
        <p:nvSpPr>
          <p:cNvPr id="10" name="Shape 7"/>
          <p:cNvSpPr/>
          <p:nvPr/>
        </p:nvSpPr>
        <p:spPr>
          <a:xfrm>
            <a:off x="3474720" y="1691640"/>
            <a:ext cx="731520" cy="731520"/>
          </a:xfrm>
          <a:prstGeom prst="ellipse">
            <a:avLst/>
          </a:prstGeom>
          <a:solidFill>
            <a:schemeClr val="accent4"/>
          </a:solidFill>
          <a:ln/>
        </p:spPr>
      </p:sp>
      <p:pic>
        <p:nvPicPr>
          <p:cNvPr id="11" name="Image 1" descr="preencoded.png">    </p:cNvPr>
          <p:cNvPicPr>
            <a:picLocks noChangeAspect="1"/>
          </p:cNvPicPr>
          <p:nvPr/>
        </p:nvPicPr>
        <p:blipFill>
          <a:blip r:embed="rId2"/>
          <a:stretch>
            <a:fillRect/>
          </a:stretch>
        </p:blipFill>
        <p:spPr>
          <a:xfrm>
            <a:off x="3657600" y="1874520"/>
            <a:ext cx="365760" cy="365760"/>
          </a:xfrm>
          <a:prstGeom prst="rect">
            <a:avLst/>
          </a:prstGeom>
        </p:spPr>
      </p:pic>
      <p:sp>
        <p:nvSpPr>
          <p:cNvPr id="12" name="Text 8"/>
          <p:cNvSpPr txBox="1"/>
          <p:nvPr/>
        </p:nvSpPr>
        <p:spPr>
          <a:xfrm>
            <a:off x="2880360" y="2606040"/>
            <a:ext cx="1920240" cy="365760"/>
          </a:xfrm>
          <a:prstGeom prst="rect">
            <a:avLst/>
          </a:prstGeom>
          <a:noFill/>
          <a:ln/>
        </p:spPr>
        <p:txBody>
          <a:bodyPr wrap="square" lIns="0" tIns="0" rIns="0" bIns="0" rtlCol="0" anchor="t"/>
          <a:lstStyle/>
          <a:p>
            <a:pPr algn="ctr" indent="0" marL="0">
              <a:buNone/>
            </a:pPr>
            <a:r>
              <a:rPr lang="en-US" sz="1900" b="1" dirty="0">
                <a:solidFill>
                  <a:schemeClr val="tx2"/>
                </a:solidFill>
              </a:rPr>
              <a:t>BE Honest</a:t>
            </a:r>
            <a:endParaRPr lang="en-US" sz="1900" dirty="0"/>
          </a:p>
        </p:txBody>
      </p:sp>
      <p:sp>
        <p:nvSpPr>
          <p:cNvPr id="13" name="Text 9"/>
          <p:cNvSpPr txBox="1"/>
          <p:nvPr/>
        </p:nvSpPr>
        <p:spPr>
          <a:xfrm>
            <a:off x="2971800" y="3063240"/>
            <a:ext cx="1737360" cy="1188720"/>
          </a:xfrm>
          <a:prstGeom prst="rect">
            <a:avLst/>
          </a:prstGeom>
          <a:noFill/>
          <a:ln/>
        </p:spPr>
        <p:txBody>
          <a:bodyPr wrap="square" lIns="0" tIns="0" rIns="0" bIns="0" rtlCol="0" anchor="t"/>
          <a:lstStyle/>
          <a:p>
            <a:pPr algn="ctr" indent="0" marL="0">
              <a:buNone/>
            </a:pPr>
            <a:r>
              <a:rPr lang="en-US" sz="1400" dirty="0">
                <a:solidFill>
                  <a:schemeClr val="tx1"/>
                </a:solidFill>
              </a:rPr>
              <a:t>Use AI with integrity. Be transparent and give credit.</a:t>
            </a:r>
            <a:endParaRPr lang="en-US" sz="1400" dirty="0"/>
          </a:p>
        </p:txBody>
      </p:sp>
      <p:sp>
        <p:nvSpPr>
          <p:cNvPr id="14" name="BE Critical"/>
          <p:cNvSpPr/>
          <p:nvPr/>
        </p:nvSpPr>
        <p:spPr>
          <a:xfrm>
            <a:off x="5029200" y="1463040"/>
            <a:ext cx="2103120" cy="2926080"/>
          </a:xfrm>
          <a:prstGeom prst="roundRect">
            <a:avLst>
              <a:gd name="adj" fmla="val 3478"/>
            </a:avLst>
          </a:prstGeom>
          <a:solidFill>
            <a:schemeClr val="bg1"/>
          </a:solidFill>
          <a:ln w="9525">
            <a:solidFill>
              <a:srgbClr val="D9E2EA"/>
            </a:solidFill>
            <a:prstDash val="solid"/>
          </a:ln>
        </p:spPr>
      </p:sp>
      <p:sp>
        <p:nvSpPr>
          <p:cNvPr id="15" name="Shape 11"/>
          <p:cNvSpPr/>
          <p:nvPr/>
        </p:nvSpPr>
        <p:spPr>
          <a:xfrm>
            <a:off x="5715000" y="1691640"/>
            <a:ext cx="731520" cy="731520"/>
          </a:xfrm>
          <a:prstGeom prst="ellipse">
            <a:avLst/>
          </a:prstGeom>
          <a:solidFill>
            <a:schemeClr val="accent3"/>
          </a:solidFill>
          <a:ln/>
        </p:spPr>
      </p:sp>
      <p:pic>
        <p:nvPicPr>
          <p:cNvPr id="16" name="Image 2" descr="preencoded.png">    </p:cNvPr>
          <p:cNvPicPr>
            <a:picLocks noChangeAspect="1"/>
          </p:cNvPicPr>
          <p:nvPr/>
        </p:nvPicPr>
        <p:blipFill>
          <a:blip r:embed="rId3"/>
          <a:stretch>
            <a:fillRect/>
          </a:stretch>
        </p:blipFill>
        <p:spPr>
          <a:xfrm>
            <a:off x="5897880" y="1874520"/>
            <a:ext cx="365760" cy="365760"/>
          </a:xfrm>
          <a:prstGeom prst="rect">
            <a:avLst/>
          </a:prstGeom>
        </p:spPr>
      </p:pic>
      <p:sp>
        <p:nvSpPr>
          <p:cNvPr id="17" name="Text 12"/>
          <p:cNvSpPr txBox="1"/>
          <p:nvPr/>
        </p:nvSpPr>
        <p:spPr>
          <a:xfrm>
            <a:off x="5120640" y="2606040"/>
            <a:ext cx="1920240" cy="365760"/>
          </a:xfrm>
          <a:prstGeom prst="rect">
            <a:avLst/>
          </a:prstGeom>
          <a:noFill/>
          <a:ln/>
        </p:spPr>
        <p:txBody>
          <a:bodyPr wrap="square" lIns="0" tIns="0" rIns="0" bIns="0" rtlCol="0" anchor="t"/>
          <a:lstStyle/>
          <a:p>
            <a:pPr algn="ctr" indent="0" marL="0">
              <a:buNone/>
            </a:pPr>
            <a:r>
              <a:rPr lang="en-US" sz="1900" b="1" dirty="0">
                <a:solidFill>
                  <a:schemeClr val="tx2"/>
                </a:solidFill>
              </a:rPr>
              <a:t>BE Critical</a:t>
            </a:r>
            <a:endParaRPr lang="en-US" sz="1900" dirty="0"/>
          </a:p>
        </p:txBody>
      </p:sp>
      <p:sp>
        <p:nvSpPr>
          <p:cNvPr id="18" name="Text 13"/>
          <p:cNvSpPr txBox="1"/>
          <p:nvPr/>
        </p:nvSpPr>
        <p:spPr>
          <a:xfrm>
            <a:off x="5212080" y="3063240"/>
            <a:ext cx="1737360" cy="1188720"/>
          </a:xfrm>
          <a:prstGeom prst="rect">
            <a:avLst/>
          </a:prstGeom>
          <a:noFill/>
          <a:ln/>
        </p:spPr>
        <p:txBody>
          <a:bodyPr wrap="square" lIns="0" tIns="0" rIns="0" bIns="0" rtlCol="0" anchor="t"/>
          <a:lstStyle/>
          <a:p>
            <a:pPr algn="ctr" indent="0" marL="0">
              <a:buNone/>
            </a:pPr>
            <a:r>
              <a:rPr lang="en-US" sz="1400" dirty="0">
                <a:solidFill>
                  <a:schemeClr val="tx1"/>
                </a:solidFill>
              </a:rPr>
              <a:t>Question assumptions. Verify information. Think deeply.</a:t>
            </a:r>
            <a:endParaRPr lang="en-US" sz="1400" dirty="0"/>
          </a:p>
        </p:txBody>
      </p:sp>
      <p:sp>
        <p:nvSpPr>
          <p:cNvPr id="19" name="BE Responsible"/>
          <p:cNvSpPr/>
          <p:nvPr/>
        </p:nvSpPr>
        <p:spPr>
          <a:xfrm>
            <a:off x="7269480" y="1463040"/>
            <a:ext cx="2103120" cy="2926080"/>
          </a:xfrm>
          <a:prstGeom prst="roundRect">
            <a:avLst>
              <a:gd name="adj" fmla="val 3478"/>
            </a:avLst>
          </a:prstGeom>
          <a:solidFill>
            <a:schemeClr val="bg1"/>
          </a:solidFill>
          <a:ln w="9525">
            <a:solidFill>
              <a:srgbClr val="D9E2EA"/>
            </a:solidFill>
            <a:prstDash val="solid"/>
          </a:ln>
        </p:spPr>
      </p:sp>
      <p:sp>
        <p:nvSpPr>
          <p:cNvPr id="20" name="Shape 15"/>
          <p:cNvSpPr/>
          <p:nvPr/>
        </p:nvSpPr>
        <p:spPr>
          <a:xfrm>
            <a:off x="7955280" y="1691640"/>
            <a:ext cx="731520" cy="731520"/>
          </a:xfrm>
          <a:prstGeom prst="ellipse">
            <a:avLst/>
          </a:prstGeom>
          <a:solidFill>
            <a:schemeClr val="accent4"/>
          </a:solidFill>
          <a:ln/>
        </p:spPr>
      </p:sp>
      <p:pic>
        <p:nvPicPr>
          <p:cNvPr id="21" name="Image 3" descr="preencoded.png">    </p:cNvPr>
          <p:cNvPicPr>
            <a:picLocks noChangeAspect="1"/>
          </p:cNvPicPr>
          <p:nvPr/>
        </p:nvPicPr>
        <p:blipFill>
          <a:blip r:embed="rId4"/>
          <a:stretch>
            <a:fillRect/>
          </a:stretch>
        </p:blipFill>
        <p:spPr>
          <a:xfrm>
            <a:off x="8138160" y="1874520"/>
            <a:ext cx="365760" cy="365760"/>
          </a:xfrm>
          <a:prstGeom prst="rect">
            <a:avLst/>
          </a:prstGeom>
        </p:spPr>
      </p:pic>
      <p:sp>
        <p:nvSpPr>
          <p:cNvPr id="22" name="Text 16"/>
          <p:cNvSpPr txBox="1"/>
          <p:nvPr/>
        </p:nvSpPr>
        <p:spPr>
          <a:xfrm>
            <a:off x="7360920" y="2606040"/>
            <a:ext cx="1920240" cy="365760"/>
          </a:xfrm>
          <a:prstGeom prst="rect">
            <a:avLst/>
          </a:prstGeom>
          <a:noFill/>
          <a:ln/>
        </p:spPr>
        <p:txBody>
          <a:bodyPr wrap="square" lIns="0" tIns="0" rIns="0" bIns="0" rtlCol="0" anchor="t"/>
          <a:lstStyle/>
          <a:p>
            <a:pPr algn="ctr" indent="0" marL="0">
              <a:buNone/>
            </a:pPr>
            <a:r>
              <a:rPr lang="en-US" sz="1900" b="1" dirty="0">
                <a:solidFill>
                  <a:schemeClr val="tx2"/>
                </a:solidFill>
              </a:rPr>
              <a:t>BE Responsible</a:t>
            </a:r>
            <a:endParaRPr lang="en-US" sz="1900" dirty="0"/>
          </a:p>
        </p:txBody>
      </p:sp>
      <p:sp>
        <p:nvSpPr>
          <p:cNvPr id="23" name="Text 17"/>
          <p:cNvSpPr txBox="1"/>
          <p:nvPr/>
        </p:nvSpPr>
        <p:spPr>
          <a:xfrm>
            <a:off x="7452360" y="3063240"/>
            <a:ext cx="1737360" cy="1188720"/>
          </a:xfrm>
          <a:prstGeom prst="rect">
            <a:avLst/>
          </a:prstGeom>
          <a:noFill/>
          <a:ln/>
        </p:spPr>
        <p:txBody>
          <a:bodyPr wrap="square" lIns="0" tIns="0" rIns="0" bIns="0" rtlCol="0" anchor="t"/>
          <a:lstStyle/>
          <a:p>
            <a:pPr algn="ctr" indent="0" marL="0">
              <a:buNone/>
            </a:pPr>
            <a:r>
              <a:rPr lang="en-US" sz="1400" dirty="0">
                <a:solidFill>
                  <a:schemeClr val="tx1"/>
                </a:solidFill>
              </a:rPr>
              <a:t>Choose on purpose. Consider who's affected. Own the result.</a:t>
            </a:r>
            <a:endParaRPr lang="en-US" sz="1400" dirty="0"/>
          </a:p>
        </p:txBody>
      </p:sp>
      <p:sp>
        <p:nvSpPr>
          <p:cNvPr id="24" name="BE Reflective"/>
          <p:cNvSpPr/>
          <p:nvPr/>
        </p:nvSpPr>
        <p:spPr>
          <a:xfrm>
            <a:off x="9509760" y="1463040"/>
            <a:ext cx="2103120" cy="2926080"/>
          </a:xfrm>
          <a:prstGeom prst="roundRect">
            <a:avLst>
              <a:gd name="adj" fmla="val 3478"/>
            </a:avLst>
          </a:prstGeom>
          <a:solidFill>
            <a:schemeClr val="bg1"/>
          </a:solidFill>
          <a:ln w="9525">
            <a:solidFill>
              <a:srgbClr val="D9E2EA"/>
            </a:solidFill>
            <a:prstDash val="solid"/>
          </a:ln>
        </p:spPr>
      </p:sp>
      <p:sp>
        <p:nvSpPr>
          <p:cNvPr id="25" name="Shape 19"/>
          <p:cNvSpPr/>
          <p:nvPr/>
        </p:nvSpPr>
        <p:spPr>
          <a:xfrm>
            <a:off x="10195560" y="1691640"/>
            <a:ext cx="731520" cy="731520"/>
          </a:xfrm>
          <a:prstGeom prst="ellipse">
            <a:avLst/>
          </a:prstGeom>
          <a:solidFill>
            <a:schemeClr val="accent3"/>
          </a:solidFill>
          <a:ln/>
        </p:spPr>
      </p:sp>
      <p:pic>
        <p:nvPicPr>
          <p:cNvPr id="26" name="Image 4" descr="preencoded.png">    </p:cNvPr>
          <p:cNvPicPr>
            <a:picLocks noChangeAspect="1"/>
          </p:cNvPicPr>
          <p:nvPr/>
        </p:nvPicPr>
        <p:blipFill>
          <a:blip r:embed="rId5"/>
          <a:stretch>
            <a:fillRect/>
          </a:stretch>
        </p:blipFill>
        <p:spPr>
          <a:xfrm>
            <a:off x="10378440" y="1874520"/>
            <a:ext cx="365760" cy="365760"/>
          </a:xfrm>
          <a:prstGeom prst="rect">
            <a:avLst/>
          </a:prstGeom>
        </p:spPr>
      </p:pic>
      <p:sp>
        <p:nvSpPr>
          <p:cNvPr id="27" name="Text 20"/>
          <p:cNvSpPr txBox="1"/>
          <p:nvPr/>
        </p:nvSpPr>
        <p:spPr>
          <a:xfrm>
            <a:off x="9601200" y="2606040"/>
            <a:ext cx="1920240" cy="365760"/>
          </a:xfrm>
          <a:prstGeom prst="rect">
            <a:avLst/>
          </a:prstGeom>
          <a:noFill/>
          <a:ln/>
        </p:spPr>
        <p:txBody>
          <a:bodyPr wrap="square" lIns="0" tIns="0" rIns="0" bIns="0" rtlCol="0" anchor="t"/>
          <a:lstStyle/>
          <a:p>
            <a:pPr algn="ctr" indent="0" marL="0">
              <a:buNone/>
            </a:pPr>
            <a:r>
              <a:rPr lang="en-US" sz="1900" b="1" dirty="0">
                <a:solidFill>
                  <a:schemeClr val="tx2"/>
                </a:solidFill>
              </a:rPr>
              <a:t>BE Reflective</a:t>
            </a:r>
            <a:endParaRPr lang="en-US" sz="1900" dirty="0"/>
          </a:p>
        </p:txBody>
      </p:sp>
      <p:sp>
        <p:nvSpPr>
          <p:cNvPr id="28" name="Text 21"/>
          <p:cNvSpPr txBox="1"/>
          <p:nvPr/>
        </p:nvSpPr>
        <p:spPr>
          <a:xfrm>
            <a:off x="9692640" y="3063240"/>
            <a:ext cx="1737360" cy="1188720"/>
          </a:xfrm>
          <a:prstGeom prst="rect">
            <a:avLst/>
          </a:prstGeom>
          <a:noFill/>
          <a:ln/>
        </p:spPr>
        <p:txBody>
          <a:bodyPr wrap="square" lIns="0" tIns="0" rIns="0" bIns="0" rtlCol="0" anchor="t"/>
          <a:lstStyle/>
          <a:p>
            <a:pPr algn="ctr" indent="0" marL="0">
              <a:buNone/>
            </a:pPr>
            <a:r>
              <a:rPr lang="en-US" sz="1400" dirty="0">
                <a:solidFill>
                  <a:schemeClr val="tx1"/>
                </a:solidFill>
              </a:rPr>
              <a:t>Consider your process. Learn from outcomes. Grow continuously.</a:t>
            </a:r>
            <a:endParaRPr lang="en-US" sz="1400" dirty="0"/>
          </a:p>
        </p:txBody>
      </p:sp>
      <p:sp>
        <p:nvSpPr>
          <p:cNvPr id="29" name="Text 22"/>
          <p:cNvSpPr txBox="1"/>
          <p:nvPr/>
        </p:nvSpPr>
        <p:spPr>
          <a:xfrm>
            <a:off x="548640" y="4663440"/>
            <a:ext cx="110642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STUDENTS GROW IN EACH BEHAVIOR THROUGH THREE STAGES</a:t>
            </a:r>
            <a:endParaRPr lang="en-US" sz="1200" dirty="0"/>
          </a:p>
        </p:txBody>
      </p:sp>
      <p:sp>
        <p:nvSpPr>
          <p:cNvPr id="30" name="Introduction"/>
          <p:cNvSpPr/>
          <p:nvPr/>
        </p:nvSpPr>
        <p:spPr>
          <a:xfrm>
            <a:off x="548640" y="5029200"/>
            <a:ext cx="3566160" cy="868680"/>
          </a:xfrm>
          <a:prstGeom prst="roundRect">
            <a:avLst>
              <a:gd name="adj" fmla="val 10526"/>
            </a:avLst>
          </a:prstGeom>
          <a:solidFill>
            <a:schemeClr val="accent3"/>
          </a:solidFill>
          <a:ln/>
        </p:spPr>
      </p:sp>
      <p:sp>
        <p:nvSpPr>
          <p:cNvPr id="31" name="Text 24"/>
          <p:cNvSpPr txBox="1"/>
          <p:nvPr/>
        </p:nvSpPr>
        <p:spPr>
          <a:xfrm>
            <a:off x="777240" y="5029200"/>
            <a:ext cx="3108960" cy="868680"/>
          </a:xfrm>
          <a:prstGeom prst="rect">
            <a:avLst/>
          </a:prstGeom>
          <a:noFill/>
          <a:ln/>
        </p:spPr>
        <p:txBody>
          <a:bodyPr wrap="square" lIns="0" tIns="0" rIns="0" bIns="0" rtlCol="0" anchor="ctr"/>
          <a:lstStyle/>
          <a:p>
            <a:pPr indent="0" marL="0">
              <a:buNone/>
            </a:pPr>
            <a:r>
              <a:rPr lang="en-US" sz="1700" b="1" dirty="0">
                <a:solidFill>
                  <a:schemeClr val="tx2"/>
                </a:solidFill>
              </a:rPr>
              <a:t>Introduction</a:t>
            </a:r>
            <a:endParaRPr lang="en-US" sz="1500" dirty="0"/>
          </a:p>
          <a:p>
            <a:pPr indent="0" marL="0">
              <a:buNone/>
            </a:pPr>
            <a:r>
              <a:rPr lang="en-US" sz="1400" dirty="0">
                <a:solidFill>
                  <a:schemeClr val="tx2"/>
                </a:solidFill>
              </a:rPr>
              <a:t>Noticing the behavior, with guidance</a:t>
            </a:r>
            <a:endParaRPr lang="en-US" sz="1500" dirty="0"/>
          </a:p>
        </p:txBody>
      </p:sp>
      <p:sp>
        <p:nvSpPr>
          <p:cNvPr id="32" name="Exploration"/>
          <p:cNvSpPr/>
          <p:nvPr/>
        </p:nvSpPr>
        <p:spPr>
          <a:xfrm>
            <a:off x="4297680" y="5029200"/>
            <a:ext cx="3566160" cy="868680"/>
          </a:xfrm>
          <a:prstGeom prst="roundRect">
            <a:avLst>
              <a:gd name="adj" fmla="val 10526"/>
            </a:avLst>
          </a:prstGeom>
          <a:solidFill>
            <a:schemeClr val="accent1"/>
          </a:solidFill>
          <a:ln/>
        </p:spPr>
      </p:sp>
      <p:sp>
        <p:nvSpPr>
          <p:cNvPr id="33" name="Text 26"/>
          <p:cNvSpPr txBox="1"/>
          <p:nvPr/>
        </p:nvSpPr>
        <p:spPr>
          <a:xfrm>
            <a:off x="4526280" y="5029200"/>
            <a:ext cx="3108960" cy="868680"/>
          </a:xfrm>
          <a:prstGeom prst="rect">
            <a:avLst/>
          </a:prstGeom>
          <a:noFill/>
          <a:ln/>
        </p:spPr>
        <p:txBody>
          <a:bodyPr wrap="square" lIns="0" tIns="0" rIns="0" bIns="0" rtlCol="0" anchor="ctr"/>
          <a:lstStyle/>
          <a:p>
            <a:pPr indent="0" marL="0">
              <a:buNone/>
            </a:pPr>
            <a:r>
              <a:rPr lang="en-US" sz="1700" b="1" dirty="0">
                <a:solidFill>
                  <a:schemeClr val="bg1"/>
                </a:solidFill>
              </a:rPr>
              <a:t>Exploration</a:t>
            </a:r>
            <a:endParaRPr lang="en-US" sz="1500" dirty="0"/>
          </a:p>
          <a:p>
            <a:pPr indent="0" marL="0">
              <a:buNone/>
            </a:pPr>
            <a:r>
              <a:rPr lang="en-US" sz="1400" dirty="0">
                <a:solidFill>
                  <a:schemeClr val="bg1"/>
                </a:solidFill>
              </a:rPr>
              <a:t>Practicing it across courses</a:t>
            </a:r>
            <a:endParaRPr lang="en-US" sz="1500" dirty="0"/>
          </a:p>
        </p:txBody>
      </p:sp>
      <p:sp>
        <p:nvSpPr>
          <p:cNvPr id="34" name="Application"/>
          <p:cNvSpPr/>
          <p:nvPr/>
        </p:nvSpPr>
        <p:spPr>
          <a:xfrm>
            <a:off x="8046720" y="5029200"/>
            <a:ext cx="3566160" cy="868680"/>
          </a:xfrm>
          <a:prstGeom prst="roundRect">
            <a:avLst>
              <a:gd name="adj" fmla="val 10526"/>
            </a:avLst>
          </a:prstGeom>
          <a:solidFill>
            <a:schemeClr val="tx2"/>
          </a:solidFill>
          <a:ln/>
        </p:spPr>
      </p:sp>
      <p:sp>
        <p:nvSpPr>
          <p:cNvPr id="35" name="Text 28"/>
          <p:cNvSpPr txBox="1"/>
          <p:nvPr/>
        </p:nvSpPr>
        <p:spPr>
          <a:xfrm>
            <a:off x="8275320" y="5029200"/>
            <a:ext cx="3108960" cy="868680"/>
          </a:xfrm>
          <a:prstGeom prst="rect">
            <a:avLst/>
          </a:prstGeom>
          <a:noFill/>
          <a:ln/>
        </p:spPr>
        <p:txBody>
          <a:bodyPr wrap="square" lIns="0" tIns="0" rIns="0" bIns="0" rtlCol="0" anchor="ctr"/>
          <a:lstStyle/>
          <a:p>
            <a:pPr indent="0" marL="0">
              <a:buNone/>
            </a:pPr>
            <a:r>
              <a:rPr lang="en-US" sz="1700" b="1" dirty="0">
                <a:solidFill>
                  <a:schemeClr val="bg1"/>
                </a:solidFill>
              </a:rPr>
              <a:t>Application</a:t>
            </a:r>
            <a:endParaRPr lang="en-US" sz="1500" dirty="0"/>
          </a:p>
          <a:p>
            <a:pPr indent="0" marL="0">
              <a:buNone/>
            </a:pPr>
            <a:r>
              <a:rPr lang="en-US" sz="1400" dirty="0">
                <a:solidFill>
                  <a:schemeClr val="bg1"/>
                </a:solidFill>
              </a:rPr>
              <a:t>Using judgment independently, in their field</a:t>
            </a:r>
            <a:endParaRPr lang="en-US" sz="15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Know it, then build it</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PLAYBOOK AND WORKBOOK  ·  3 MIN</a:t>
            </a:r>
            <a:endParaRPr lang="en-US" sz="1200" dirty="0"/>
          </a:p>
        </p:txBody>
      </p:sp>
      <p:sp>
        <p:nvSpPr>
          <p:cNvPr id="4" name="Playbook"/>
          <p:cNvSpPr/>
          <p:nvPr/>
        </p:nvSpPr>
        <p:spPr>
          <a:xfrm>
            <a:off x="548640" y="1463040"/>
            <a:ext cx="5166360" cy="1600200"/>
          </a:xfrm>
          <a:prstGeom prst="roundRect">
            <a:avLst>
              <a:gd name="adj" fmla="val 4571"/>
            </a:avLst>
          </a:prstGeom>
          <a:solidFill>
            <a:schemeClr val="bg1"/>
          </a:solidFill>
          <a:ln w="9525">
            <a:solidFill>
              <a:srgbClr val="D9E2EA"/>
            </a:solidFill>
            <a:prstDash val="solid"/>
          </a:ln>
        </p:spPr>
      </p:sp>
      <p:sp>
        <p:nvSpPr>
          <p:cNvPr id="5" name="Text 3"/>
          <p:cNvSpPr txBox="1"/>
          <p:nvPr/>
        </p:nvSpPr>
        <p:spPr>
          <a:xfrm>
            <a:off x="822960" y="1664208"/>
            <a:ext cx="45720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THE PLAYBOOK</a:t>
            </a:r>
            <a:endParaRPr lang="en-US" sz="1200" dirty="0"/>
          </a:p>
        </p:txBody>
      </p:sp>
      <p:sp>
        <p:nvSpPr>
          <p:cNvPr id="6" name="Text 4"/>
          <p:cNvSpPr txBox="1"/>
          <p:nvPr/>
        </p:nvSpPr>
        <p:spPr>
          <a:xfrm>
            <a:off x="822960" y="2011680"/>
            <a:ext cx="4663440" cy="86868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Explains the five behaviors and how students grow in them.</a:t>
            </a:r>
            <a:endParaRPr lang="en-US" sz="2000" dirty="0"/>
          </a:p>
        </p:txBody>
      </p:sp>
      <p:pic>
        <p:nvPicPr>
          <p:cNvPr id="7" name="Image 0" descr="preencoded.png">    </p:cNvPr>
          <p:cNvPicPr>
            <a:picLocks noChangeAspect="1"/>
          </p:cNvPicPr>
          <p:nvPr/>
        </p:nvPicPr>
        <p:blipFill>
          <a:blip r:embed="rId1"/>
          <a:stretch>
            <a:fillRect/>
          </a:stretch>
        </p:blipFill>
        <p:spPr>
          <a:xfrm>
            <a:off x="5934456" y="2103120"/>
            <a:ext cx="320040" cy="320040"/>
          </a:xfrm>
          <a:prstGeom prst="rect">
            <a:avLst/>
          </a:prstGeom>
        </p:spPr>
      </p:pic>
      <p:sp>
        <p:nvSpPr>
          <p:cNvPr id="8" name="Workbook"/>
          <p:cNvSpPr/>
          <p:nvPr/>
        </p:nvSpPr>
        <p:spPr>
          <a:xfrm>
            <a:off x="6473952" y="1463040"/>
            <a:ext cx="5166360" cy="1600200"/>
          </a:xfrm>
          <a:prstGeom prst="roundRect">
            <a:avLst>
              <a:gd name="adj" fmla="val 4571"/>
            </a:avLst>
          </a:prstGeom>
          <a:solidFill>
            <a:schemeClr val="bg1"/>
          </a:solidFill>
          <a:ln w="9525">
            <a:solidFill>
              <a:srgbClr val="D9E2EA"/>
            </a:solidFill>
            <a:prstDash val="solid"/>
          </a:ln>
        </p:spPr>
      </p:sp>
      <p:sp>
        <p:nvSpPr>
          <p:cNvPr id="9" name="Text 6"/>
          <p:cNvSpPr txBox="1"/>
          <p:nvPr/>
        </p:nvSpPr>
        <p:spPr>
          <a:xfrm>
            <a:off x="6748272" y="1664208"/>
            <a:ext cx="45720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THE WORKBOOK</a:t>
            </a:r>
            <a:endParaRPr lang="en-US" sz="1200" dirty="0"/>
          </a:p>
        </p:txBody>
      </p:sp>
      <p:sp>
        <p:nvSpPr>
          <p:cNvPr id="10" name="Text 7"/>
          <p:cNvSpPr txBox="1"/>
          <p:nvPr/>
        </p:nvSpPr>
        <p:spPr>
          <a:xfrm>
            <a:off x="6748272" y="2011680"/>
            <a:ext cx="4663440" cy="86868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Builds one behavior into a course you teach, one change at a time.</a:t>
            </a:r>
            <a:endParaRPr lang="en-US" sz="2000" dirty="0"/>
          </a:p>
        </p:txBody>
      </p:sp>
      <p:sp>
        <p:nvSpPr>
          <p:cNvPr id="11" name="Text 8"/>
          <p:cNvSpPr txBox="1"/>
          <p:nvPr/>
        </p:nvSpPr>
        <p:spPr>
          <a:xfrm>
            <a:off x="548640" y="3383280"/>
            <a:ext cx="110642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FOUR EXERCISES. YOU LEAVE EACH ONE WITH SOMETHING YOU CAN USE.</a:t>
            </a:r>
            <a:endParaRPr lang="en-US" sz="1200" dirty="0"/>
          </a:p>
        </p:txBody>
      </p:sp>
      <p:sp>
        <p:nvSpPr>
          <p:cNvPr id="12" name="Exercise 1"/>
          <p:cNvSpPr/>
          <p:nvPr/>
        </p:nvSpPr>
        <p:spPr>
          <a:xfrm>
            <a:off x="548640" y="3749040"/>
            <a:ext cx="2651760" cy="2286000"/>
          </a:xfrm>
          <a:prstGeom prst="roundRect">
            <a:avLst>
              <a:gd name="adj" fmla="val 3200"/>
            </a:avLst>
          </a:prstGeom>
          <a:solidFill>
            <a:schemeClr val="bg1"/>
          </a:solidFill>
          <a:ln w="9525">
            <a:solidFill>
              <a:srgbClr val="D9E2EA"/>
            </a:solidFill>
            <a:prstDash val="solid"/>
          </a:ln>
        </p:spPr>
      </p:sp>
      <p:sp>
        <p:nvSpPr>
          <p:cNvPr id="13" name="Text 10"/>
          <p:cNvSpPr txBox="1"/>
          <p:nvPr/>
        </p:nvSpPr>
        <p:spPr>
          <a:xfrm>
            <a:off x="777240" y="3931920"/>
            <a:ext cx="13716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EXERCISE 1</a:t>
            </a:r>
            <a:endParaRPr lang="en-US" sz="1200" dirty="0"/>
          </a:p>
        </p:txBody>
      </p:sp>
      <p:sp>
        <p:nvSpPr>
          <p:cNvPr id="14" name="Text 11"/>
          <p:cNvSpPr txBox="1"/>
          <p:nvPr/>
        </p:nvSpPr>
        <p:spPr>
          <a:xfrm>
            <a:off x="777240" y="4297680"/>
            <a:ext cx="2194560" cy="685800"/>
          </a:xfrm>
          <a:prstGeom prst="rect">
            <a:avLst/>
          </a:prstGeom>
          <a:noFill/>
          <a:ln/>
        </p:spPr>
        <p:txBody>
          <a:bodyPr wrap="square" lIns="0" tIns="0" rIns="0" bIns="0" rtlCol="0" anchor="t"/>
          <a:lstStyle/>
          <a:p>
            <a:pPr indent="0" marL="0">
              <a:buNone/>
            </a:pPr>
            <a:r>
              <a:rPr lang="en-US" sz="1800" b="1" dirty="0">
                <a:solidFill>
                  <a:schemeClr val="tx2"/>
                </a:solidFill>
              </a:rPr>
              <a:t>Write Your AI Course Policy</a:t>
            </a:r>
            <a:endParaRPr lang="en-US" sz="1800" dirty="0"/>
          </a:p>
        </p:txBody>
      </p:sp>
      <p:sp>
        <p:nvSpPr>
          <p:cNvPr id="15" name="Text 12"/>
          <p:cNvSpPr txBox="1"/>
          <p:nvPr/>
        </p:nvSpPr>
        <p:spPr>
          <a:xfrm>
            <a:off x="777240" y="5029200"/>
            <a:ext cx="2194560" cy="914400"/>
          </a:xfrm>
          <a:prstGeom prst="rect">
            <a:avLst/>
          </a:prstGeom>
          <a:noFill/>
          <a:ln/>
        </p:spPr>
        <p:txBody>
          <a:bodyPr wrap="square" lIns="0" tIns="0" rIns="0" bIns="0" rtlCol="0" anchor="t"/>
          <a:lstStyle/>
          <a:p>
            <a:pPr indent="0" marL="0">
              <a:buNone/>
            </a:pPr>
            <a:r>
              <a:rPr lang="en-US" sz="1400" dirty="0">
                <a:solidFill>
                  <a:schemeClr val="tx1"/>
                </a:solidFill>
              </a:rPr>
              <a:t>A policy for your syllabus and an AI use label for each main assignment</a:t>
            </a:r>
            <a:endParaRPr lang="en-US" sz="1400" dirty="0"/>
          </a:p>
        </p:txBody>
      </p:sp>
      <p:sp>
        <p:nvSpPr>
          <p:cNvPr id="16" name="Exercise 2"/>
          <p:cNvSpPr/>
          <p:nvPr/>
        </p:nvSpPr>
        <p:spPr>
          <a:xfrm>
            <a:off x="3355848" y="3749040"/>
            <a:ext cx="2651760" cy="2286000"/>
          </a:xfrm>
          <a:prstGeom prst="roundRect">
            <a:avLst>
              <a:gd name="adj" fmla="val 3200"/>
            </a:avLst>
          </a:prstGeom>
          <a:solidFill>
            <a:schemeClr val="tx2"/>
          </a:solidFill>
          <a:ln w="9525">
            <a:solidFill>
              <a:srgbClr val="D9E2EA"/>
            </a:solidFill>
            <a:prstDash val="solid"/>
          </a:ln>
        </p:spPr>
      </p:sp>
      <p:sp>
        <p:nvSpPr>
          <p:cNvPr id="17" name="Text 14"/>
          <p:cNvSpPr txBox="1"/>
          <p:nvPr/>
        </p:nvSpPr>
        <p:spPr>
          <a:xfrm>
            <a:off x="3584448" y="3931920"/>
            <a:ext cx="1371600" cy="274320"/>
          </a:xfrm>
          <a:prstGeom prst="rect">
            <a:avLst/>
          </a:prstGeom>
          <a:noFill/>
          <a:ln/>
        </p:spPr>
        <p:txBody>
          <a:bodyPr wrap="square" lIns="0" tIns="0" rIns="0" bIns="0" rtlCol="0" anchor="t"/>
          <a:lstStyle/>
          <a:p>
            <a:pPr indent="0" marL="0">
              <a:buNone/>
            </a:pPr>
            <a:r>
              <a:rPr lang="en-US" sz="1200" b="1" spc="200" kern="0" dirty="0">
                <a:solidFill>
                  <a:schemeClr val="accent2"/>
                </a:solidFill>
              </a:rPr>
              <a:t>EXERCISE 2</a:t>
            </a:r>
            <a:endParaRPr lang="en-US" sz="1200" dirty="0"/>
          </a:p>
        </p:txBody>
      </p:sp>
      <p:sp>
        <p:nvSpPr>
          <p:cNvPr id="18" name="Text 15"/>
          <p:cNvSpPr/>
          <p:nvPr/>
        </p:nvSpPr>
        <p:spPr>
          <a:xfrm>
            <a:off x="4956048" y="3895344"/>
            <a:ext cx="822960" cy="310896"/>
          </a:xfrm>
          <a:prstGeom prst="roundRect">
            <a:avLst>
              <a:gd name="adj" fmla="val 44118"/>
            </a:avLst>
          </a:prstGeom>
          <a:solidFill>
            <a:schemeClr val="accent2"/>
          </a:solidFill>
          <a:ln/>
        </p:spPr>
        <p:txBody>
          <a:bodyPr wrap="square" lIns="0" tIns="0" rIns="0" bIns="0" rtlCol="0" anchor="ctr"/>
          <a:lstStyle/>
          <a:p>
            <a:pPr algn="ctr" indent="0" marL="0">
              <a:buNone/>
            </a:pPr>
            <a:r>
              <a:rPr lang="en-US" sz="1100" b="1" dirty="0">
                <a:solidFill>
                  <a:schemeClr val="tx2"/>
                </a:solidFill>
              </a:rPr>
              <a:t>TODAY</a:t>
            </a:r>
            <a:endParaRPr lang="en-US" sz="1100" dirty="0"/>
          </a:p>
        </p:txBody>
      </p:sp>
      <p:sp>
        <p:nvSpPr>
          <p:cNvPr id="19" name="Text 16"/>
          <p:cNvSpPr txBox="1"/>
          <p:nvPr/>
        </p:nvSpPr>
        <p:spPr>
          <a:xfrm>
            <a:off x="3584448" y="4297680"/>
            <a:ext cx="2194560" cy="685800"/>
          </a:xfrm>
          <a:prstGeom prst="rect">
            <a:avLst/>
          </a:prstGeom>
          <a:noFill/>
          <a:ln/>
        </p:spPr>
        <p:txBody>
          <a:bodyPr wrap="square" lIns="0" tIns="0" rIns="0" bIns="0" rtlCol="0" anchor="t"/>
          <a:lstStyle/>
          <a:p>
            <a:pPr indent="0" marL="0">
              <a:buNone/>
            </a:pPr>
            <a:r>
              <a:rPr lang="en-US" sz="1800" b="1" dirty="0">
                <a:solidFill>
                  <a:schemeClr val="bg1"/>
                </a:solidFill>
              </a:rPr>
              <a:t>One Meaningful Change</a:t>
            </a:r>
            <a:endParaRPr lang="en-US" sz="1800" dirty="0"/>
          </a:p>
        </p:txBody>
      </p:sp>
      <p:sp>
        <p:nvSpPr>
          <p:cNvPr id="20" name="Text 17"/>
          <p:cNvSpPr txBox="1"/>
          <p:nvPr/>
        </p:nvSpPr>
        <p:spPr>
          <a:xfrm>
            <a:off x="3584448" y="5029200"/>
            <a:ext cx="2194560" cy="914400"/>
          </a:xfrm>
          <a:prstGeom prst="rect">
            <a:avLst/>
          </a:prstGeom>
          <a:noFill/>
          <a:ln/>
        </p:spPr>
        <p:txBody>
          <a:bodyPr wrap="square" lIns="0" tIns="0" rIns="0" bIns="0" rtlCol="0" anchor="t"/>
          <a:lstStyle/>
          <a:p>
            <a:pPr indent="0" marL="0">
              <a:buNone/>
            </a:pPr>
            <a:r>
              <a:rPr lang="en-US" sz="1400" dirty="0">
                <a:solidFill>
                  <a:schemeClr val="bg1"/>
                </a:solidFill>
              </a:rPr>
              <a:t>One assignment revised around one BE behavior, and a date to have it live</a:t>
            </a:r>
            <a:endParaRPr lang="en-US" sz="1400" dirty="0"/>
          </a:p>
        </p:txBody>
      </p:sp>
      <p:sp>
        <p:nvSpPr>
          <p:cNvPr id="21" name="Exercise 3"/>
          <p:cNvSpPr/>
          <p:nvPr/>
        </p:nvSpPr>
        <p:spPr>
          <a:xfrm>
            <a:off x="6163056" y="3749040"/>
            <a:ext cx="2651760" cy="2286000"/>
          </a:xfrm>
          <a:prstGeom prst="roundRect">
            <a:avLst>
              <a:gd name="adj" fmla="val 3200"/>
            </a:avLst>
          </a:prstGeom>
          <a:solidFill>
            <a:schemeClr val="bg1"/>
          </a:solidFill>
          <a:ln w="9525">
            <a:solidFill>
              <a:srgbClr val="D9E2EA"/>
            </a:solidFill>
            <a:prstDash val="solid"/>
          </a:ln>
        </p:spPr>
      </p:sp>
      <p:sp>
        <p:nvSpPr>
          <p:cNvPr id="22" name="Text 19"/>
          <p:cNvSpPr txBox="1"/>
          <p:nvPr/>
        </p:nvSpPr>
        <p:spPr>
          <a:xfrm>
            <a:off x="6391656" y="3931920"/>
            <a:ext cx="13716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EXERCISE 3</a:t>
            </a:r>
            <a:endParaRPr lang="en-US" sz="1200" dirty="0"/>
          </a:p>
        </p:txBody>
      </p:sp>
      <p:sp>
        <p:nvSpPr>
          <p:cNvPr id="23" name="Text 20"/>
          <p:cNvSpPr txBox="1"/>
          <p:nvPr/>
        </p:nvSpPr>
        <p:spPr>
          <a:xfrm>
            <a:off x="6391656" y="4297680"/>
            <a:ext cx="2194560" cy="685800"/>
          </a:xfrm>
          <a:prstGeom prst="rect">
            <a:avLst/>
          </a:prstGeom>
          <a:noFill/>
          <a:ln/>
        </p:spPr>
        <p:txBody>
          <a:bodyPr wrap="square" lIns="0" tIns="0" rIns="0" bIns="0" rtlCol="0" anchor="t"/>
          <a:lstStyle/>
          <a:p>
            <a:pPr indent="0" marL="0">
              <a:buNone/>
            </a:pPr>
            <a:r>
              <a:rPr lang="en-US" sz="1800" b="1" dirty="0">
                <a:solidFill>
                  <a:schemeClr val="tx2"/>
                </a:solidFill>
              </a:rPr>
              <a:t>Build Your Checkpoints</a:t>
            </a:r>
            <a:endParaRPr lang="en-US" sz="1800" dirty="0"/>
          </a:p>
        </p:txBody>
      </p:sp>
      <p:sp>
        <p:nvSpPr>
          <p:cNvPr id="24" name="Text 21"/>
          <p:cNvSpPr txBox="1"/>
          <p:nvPr/>
        </p:nvSpPr>
        <p:spPr>
          <a:xfrm>
            <a:off x="6391656" y="5029200"/>
            <a:ext cx="2194560" cy="914400"/>
          </a:xfrm>
          <a:prstGeom prst="rect">
            <a:avLst/>
          </a:prstGeom>
          <a:noFill/>
          <a:ln/>
        </p:spPr>
        <p:txBody>
          <a:bodyPr wrap="square" lIns="0" tIns="0" rIns="0" bIns="0" rtlCol="0" anchor="t"/>
          <a:lstStyle/>
          <a:p>
            <a:pPr indent="0" marL="0">
              <a:buNone/>
            </a:pPr>
            <a:r>
              <a:rPr lang="en-US" sz="1400" dirty="0">
                <a:solidFill>
                  <a:schemeClr val="tx1"/>
                </a:solidFill>
              </a:rPr>
              <a:t>A plan of four or five checkpoints tied to work students already do</a:t>
            </a:r>
            <a:endParaRPr lang="en-US" sz="1400" dirty="0"/>
          </a:p>
        </p:txBody>
      </p:sp>
      <p:sp>
        <p:nvSpPr>
          <p:cNvPr id="25" name="Exercise 4"/>
          <p:cNvSpPr/>
          <p:nvPr/>
        </p:nvSpPr>
        <p:spPr>
          <a:xfrm>
            <a:off x="8970264" y="3749040"/>
            <a:ext cx="2651760" cy="2286000"/>
          </a:xfrm>
          <a:prstGeom prst="roundRect">
            <a:avLst>
              <a:gd name="adj" fmla="val 3200"/>
            </a:avLst>
          </a:prstGeom>
          <a:solidFill>
            <a:schemeClr val="bg1"/>
          </a:solidFill>
          <a:ln w="9525">
            <a:solidFill>
              <a:srgbClr val="D9E2EA"/>
            </a:solidFill>
            <a:prstDash val="solid"/>
          </a:ln>
        </p:spPr>
      </p:sp>
      <p:sp>
        <p:nvSpPr>
          <p:cNvPr id="26" name="Text 23"/>
          <p:cNvSpPr txBox="1"/>
          <p:nvPr/>
        </p:nvSpPr>
        <p:spPr>
          <a:xfrm>
            <a:off x="9198864" y="3931920"/>
            <a:ext cx="137160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EXERCISE 4</a:t>
            </a:r>
            <a:endParaRPr lang="en-US" sz="1200" dirty="0"/>
          </a:p>
        </p:txBody>
      </p:sp>
      <p:sp>
        <p:nvSpPr>
          <p:cNvPr id="27" name="Text 24"/>
          <p:cNvSpPr txBox="1"/>
          <p:nvPr/>
        </p:nvSpPr>
        <p:spPr>
          <a:xfrm>
            <a:off x="9198864" y="4297680"/>
            <a:ext cx="2194560" cy="685800"/>
          </a:xfrm>
          <a:prstGeom prst="rect">
            <a:avLst/>
          </a:prstGeom>
          <a:noFill/>
          <a:ln/>
        </p:spPr>
        <p:txBody>
          <a:bodyPr wrap="square" lIns="0" tIns="0" rIns="0" bIns="0" rtlCol="0" anchor="t"/>
          <a:lstStyle/>
          <a:p>
            <a:pPr indent="0" marL="0">
              <a:buNone/>
            </a:pPr>
            <a:r>
              <a:rPr lang="en-US" sz="1800" b="1" dirty="0">
                <a:solidFill>
                  <a:schemeClr val="tx2"/>
                </a:solidFill>
              </a:rPr>
              <a:t>Talk with Students About AI</a:t>
            </a:r>
            <a:endParaRPr lang="en-US" sz="1800" dirty="0"/>
          </a:p>
        </p:txBody>
      </p:sp>
      <p:sp>
        <p:nvSpPr>
          <p:cNvPr id="28" name="Text 25"/>
          <p:cNvSpPr txBox="1"/>
          <p:nvPr/>
        </p:nvSpPr>
        <p:spPr>
          <a:xfrm>
            <a:off x="9198864" y="5029200"/>
            <a:ext cx="2194560" cy="914400"/>
          </a:xfrm>
          <a:prstGeom prst="rect">
            <a:avLst/>
          </a:prstGeom>
          <a:noFill/>
          <a:ln/>
        </p:spPr>
        <p:txBody>
          <a:bodyPr wrap="square" lIns="0" tIns="0" rIns="0" bIns="0" rtlCol="0" anchor="t"/>
          <a:lstStyle/>
          <a:p>
            <a:pPr indent="0" marL="0">
              <a:buNone/>
            </a:pPr>
            <a:r>
              <a:rPr lang="en-US" sz="1400" dirty="0">
                <a:solidFill>
                  <a:schemeClr val="tx1"/>
                </a:solidFill>
              </a:rPr>
              <a:t>Openers for everyday conversations and questions for when there's a concern</a:t>
            </a:r>
            <a:endParaRPr lang="en-US" sz="14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A worked example</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FROM EXERCISE 2  ·  5 MIN</a:t>
            </a:r>
            <a:endParaRPr lang="en-US" sz="1200" dirty="0"/>
          </a:p>
        </p:txBody>
      </p:sp>
      <p:sp>
        <p:nvSpPr>
          <p:cNvPr id="4" name="Context"/>
          <p:cNvSpPr/>
          <p:nvPr/>
        </p:nvSpPr>
        <p:spPr>
          <a:xfrm>
            <a:off x="548640" y="1417320"/>
            <a:ext cx="11091672" cy="502920"/>
          </a:xfrm>
          <a:prstGeom prst="roundRect">
            <a:avLst>
              <a:gd name="adj" fmla="val 18182"/>
            </a:avLst>
          </a:prstGeom>
          <a:solidFill>
            <a:schemeClr val="accent3"/>
          </a:solidFill>
          <a:ln/>
        </p:spPr>
      </p:sp>
      <p:sp>
        <p:nvSpPr>
          <p:cNvPr id="5" name="Text 3"/>
          <p:cNvSpPr txBox="1"/>
          <p:nvPr/>
        </p:nvSpPr>
        <p:spPr>
          <a:xfrm>
            <a:off x="777240" y="1417320"/>
            <a:ext cx="10607040" cy="502920"/>
          </a:xfrm>
          <a:prstGeom prst="rect">
            <a:avLst/>
          </a:prstGeom>
          <a:noFill/>
          <a:ln/>
        </p:spPr>
        <p:txBody>
          <a:bodyPr wrap="square" lIns="0" tIns="0" rIns="0" bIns="0" rtlCol="0" anchor="ctr"/>
          <a:lstStyle/>
          <a:p>
            <a:pPr algn="l" indent="0" marL="0">
              <a:buNone/>
            </a:pPr>
            <a:r>
              <a:rPr lang="en-US" sz="1500" b="1" dirty="0">
                <a:solidFill>
                  <a:schemeClr val="tx2"/>
                </a:solidFill>
              </a:rPr>
              <a:t>Patient education handout</a:t>
            </a:r>
            <a:pPr algn="l" indent="0" marL="0">
              <a:buNone/>
            </a:pPr>
            <a:r>
              <a:rPr lang="en-US" sz="1500" dirty="0">
                <a:solidFill>
                  <a:schemeClr val="tx1"/>
                </a:solidFill>
              </a:rPr>
              <a:t>   ·   Allied health course   ·   AI use label: AI-supported   ·   Target behavior: BE Critical</a:t>
            </a:r>
            <a:endParaRPr lang="en-US" sz="1500" dirty="0"/>
          </a:p>
        </p:txBody>
      </p:sp>
      <p:sp>
        <p:nvSpPr>
          <p:cNvPr id="6" name="Text 4"/>
          <p:cNvSpPr txBox="1"/>
          <p:nvPr/>
        </p:nvSpPr>
        <p:spPr>
          <a:xfrm>
            <a:off x="548640" y="2057400"/>
            <a:ext cx="11064240" cy="320040"/>
          </a:xfrm>
          <a:prstGeom prst="rect">
            <a:avLst/>
          </a:prstGeom>
          <a:noFill/>
          <a:ln/>
        </p:spPr>
        <p:txBody>
          <a:bodyPr wrap="square" lIns="0" tIns="0" rIns="0" bIns="0" rtlCol="0" anchor="t"/>
          <a:lstStyle/>
          <a:p>
            <a:pPr indent="0" marL="0">
              <a:buNone/>
            </a:pPr>
            <a:r>
              <a:rPr lang="en-US" sz="1500" i="1" dirty="0">
                <a:solidFill>
                  <a:schemeClr val="accent5"/>
                </a:solidFill>
              </a:rPr>
              <a:t>Before: the instructions said nothing about AI. Here is what was added.</a:t>
            </a:r>
            <a:endParaRPr lang="en-US" sz="1500" dirty="0"/>
          </a:p>
        </p:txBody>
      </p:sp>
      <p:sp>
        <p:nvSpPr>
          <p:cNvPr id="7" name="PURPOSE"/>
          <p:cNvSpPr/>
          <p:nvPr/>
        </p:nvSpPr>
        <p:spPr>
          <a:xfrm>
            <a:off x="548640" y="2514600"/>
            <a:ext cx="3593592" cy="3200400"/>
          </a:xfrm>
          <a:prstGeom prst="roundRect">
            <a:avLst>
              <a:gd name="adj" fmla="val 2286"/>
            </a:avLst>
          </a:prstGeom>
          <a:solidFill>
            <a:schemeClr val="bg1"/>
          </a:solidFill>
          <a:ln w="9525">
            <a:solidFill>
              <a:srgbClr val="D9E2EA"/>
            </a:solidFill>
            <a:prstDash val="solid"/>
          </a:ln>
        </p:spPr>
      </p:sp>
      <p:sp>
        <p:nvSpPr>
          <p:cNvPr id="8" name="Text 6"/>
          <p:cNvSpPr txBox="1"/>
          <p:nvPr/>
        </p:nvSpPr>
        <p:spPr>
          <a:xfrm>
            <a:off x="822960" y="2724912"/>
            <a:ext cx="301752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PURPOSE</a:t>
            </a:r>
            <a:endParaRPr lang="en-US" sz="1200" dirty="0"/>
          </a:p>
        </p:txBody>
      </p:sp>
      <p:sp>
        <p:nvSpPr>
          <p:cNvPr id="9" name="Text 7"/>
          <p:cNvSpPr txBox="1"/>
          <p:nvPr/>
        </p:nvSpPr>
        <p:spPr>
          <a:xfrm>
            <a:off x="822960" y="3017520"/>
            <a:ext cx="3044952" cy="365760"/>
          </a:xfrm>
          <a:prstGeom prst="rect">
            <a:avLst/>
          </a:prstGeom>
          <a:noFill/>
          <a:ln/>
        </p:spPr>
        <p:txBody>
          <a:bodyPr wrap="square" lIns="0" tIns="0" rIns="0" bIns="0" rtlCol="0" anchor="t"/>
          <a:lstStyle/>
          <a:p>
            <a:pPr indent="0" marL="0">
              <a:buNone/>
            </a:pPr>
            <a:r>
              <a:rPr lang="en-US" sz="1700" b="1" dirty="0">
                <a:solidFill>
                  <a:schemeClr val="tx2"/>
                </a:solidFill>
              </a:rPr>
              <a:t>Say what AI does to the learning</a:t>
            </a:r>
            <a:endParaRPr lang="en-US" sz="1700" dirty="0"/>
          </a:p>
        </p:txBody>
      </p:sp>
      <p:sp>
        <p:nvSpPr>
          <p:cNvPr id="10" name="Text 8"/>
          <p:cNvSpPr txBox="1"/>
          <p:nvPr/>
        </p:nvSpPr>
        <p:spPr>
          <a:xfrm>
            <a:off x="822960" y="3474720"/>
            <a:ext cx="3044952" cy="2423160"/>
          </a:xfrm>
          <a:prstGeom prst="rect">
            <a:avLst/>
          </a:prstGeom>
          <a:noFill/>
          <a:ln/>
        </p:spPr>
        <p:txBody>
          <a:bodyPr wrap="square" lIns="0" tIns="0" rIns="0" bIns="0" rtlCol="0" anchor="t"/>
          <a:lstStyle/>
          <a:p>
            <a:pPr indent="0" marL="0">
              <a:buNone/>
            </a:pPr>
            <a:r>
              <a:rPr lang="en-US" sz="1400" dirty="0">
                <a:solidFill>
                  <a:schemeClr val="tx1"/>
                </a:solidFill>
              </a:rPr>
              <a:t>"You'll explain a health condition in plain language, which is something you'll do with patients on the job. You can use AI to help with a first draft, but what matters here is whether the information is accurate and right for your patient. Checking it is the part of this assignment you'll use most in practice."</a:t>
            </a:r>
            <a:endParaRPr lang="en-US" sz="1400" dirty="0"/>
          </a:p>
        </p:txBody>
      </p:sp>
      <p:sp>
        <p:nvSpPr>
          <p:cNvPr id="11" name="TASKS"/>
          <p:cNvSpPr/>
          <p:nvPr/>
        </p:nvSpPr>
        <p:spPr>
          <a:xfrm>
            <a:off x="4297680" y="2514600"/>
            <a:ext cx="3593592" cy="3200400"/>
          </a:xfrm>
          <a:prstGeom prst="roundRect">
            <a:avLst>
              <a:gd name="adj" fmla="val 2286"/>
            </a:avLst>
          </a:prstGeom>
          <a:solidFill>
            <a:schemeClr val="bg1"/>
          </a:solidFill>
          <a:ln w="9525">
            <a:solidFill>
              <a:srgbClr val="D9E2EA"/>
            </a:solidFill>
            <a:prstDash val="solid"/>
          </a:ln>
        </p:spPr>
      </p:sp>
      <p:sp>
        <p:nvSpPr>
          <p:cNvPr id="12" name="Text 10"/>
          <p:cNvSpPr txBox="1"/>
          <p:nvPr/>
        </p:nvSpPr>
        <p:spPr>
          <a:xfrm>
            <a:off x="4572000" y="2724912"/>
            <a:ext cx="301752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TASKS</a:t>
            </a:r>
            <a:endParaRPr lang="en-US" sz="1200" dirty="0"/>
          </a:p>
        </p:txBody>
      </p:sp>
      <p:sp>
        <p:nvSpPr>
          <p:cNvPr id="13" name="Text 11"/>
          <p:cNvSpPr txBox="1"/>
          <p:nvPr/>
        </p:nvSpPr>
        <p:spPr>
          <a:xfrm>
            <a:off x="4572000" y="3017520"/>
            <a:ext cx="3044952" cy="365760"/>
          </a:xfrm>
          <a:prstGeom prst="rect">
            <a:avLst/>
          </a:prstGeom>
          <a:noFill/>
          <a:ln/>
        </p:spPr>
        <p:txBody>
          <a:bodyPr wrap="square" lIns="0" tIns="0" rIns="0" bIns="0" rtlCol="0" anchor="t"/>
          <a:lstStyle/>
          <a:p>
            <a:pPr indent="0" marL="0">
              <a:buNone/>
            </a:pPr>
            <a:r>
              <a:rPr lang="en-US" sz="1700" b="1" dirty="0">
                <a:solidFill>
                  <a:schemeClr val="tx2"/>
                </a:solidFill>
              </a:rPr>
              <a:t>Write the decision point as a step</a:t>
            </a:r>
            <a:endParaRPr lang="en-US" sz="1700" dirty="0"/>
          </a:p>
        </p:txBody>
      </p:sp>
      <p:sp>
        <p:nvSpPr>
          <p:cNvPr id="14" name="Text 12"/>
          <p:cNvSpPr txBox="1"/>
          <p:nvPr/>
        </p:nvSpPr>
        <p:spPr>
          <a:xfrm>
            <a:off x="4572000" y="3474720"/>
            <a:ext cx="3044952" cy="2423160"/>
          </a:xfrm>
          <a:prstGeom prst="rect">
            <a:avLst/>
          </a:prstGeom>
          <a:noFill/>
          <a:ln/>
        </p:spPr>
        <p:txBody>
          <a:bodyPr wrap="square" lIns="0" tIns="0" rIns="0" bIns="0" rtlCol="0" anchor="t"/>
          <a:lstStyle/>
          <a:p>
            <a:pPr indent="0" marL="0">
              <a:buNone/>
            </a:pPr>
            <a:r>
              <a:rPr lang="en-US" sz="1400" dirty="0">
                <a:solidFill>
                  <a:schemeClr val="tx1"/>
                </a:solidFill>
              </a:rPr>
              <a:t>"Once your draft is done, check every health claim against the textbook or another approved source. If you used AI, mark one thing you changed or removed and explain why. If you didn't use AI, mark one claim you double-checked and where you checked it."</a:t>
            </a:r>
            <a:endParaRPr lang="en-US" sz="1400" dirty="0"/>
          </a:p>
        </p:txBody>
      </p:sp>
      <p:sp>
        <p:nvSpPr>
          <p:cNvPr id="15" name="CRITERIA"/>
          <p:cNvSpPr/>
          <p:nvPr/>
        </p:nvSpPr>
        <p:spPr>
          <a:xfrm>
            <a:off x="8046720" y="2514600"/>
            <a:ext cx="3593592" cy="3200400"/>
          </a:xfrm>
          <a:prstGeom prst="roundRect">
            <a:avLst>
              <a:gd name="adj" fmla="val 2286"/>
            </a:avLst>
          </a:prstGeom>
          <a:solidFill>
            <a:schemeClr val="bg1"/>
          </a:solidFill>
          <a:ln w="9525">
            <a:solidFill>
              <a:srgbClr val="D9E2EA"/>
            </a:solidFill>
            <a:prstDash val="solid"/>
          </a:ln>
        </p:spPr>
      </p:sp>
      <p:sp>
        <p:nvSpPr>
          <p:cNvPr id="16" name="Text 14"/>
          <p:cNvSpPr txBox="1"/>
          <p:nvPr/>
        </p:nvSpPr>
        <p:spPr>
          <a:xfrm>
            <a:off x="8321040" y="2724912"/>
            <a:ext cx="301752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CRITERIA</a:t>
            </a:r>
            <a:endParaRPr lang="en-US" sz="1200" dirty="0"/>
          </a:p>
        </p:txBody>
      </p:sp>
      <p:sp>
        <p:nvSpPr>
          <p:cNvPr id="17" name="Text 15"/>
          <p:cNvSpPr txBox="1"/>
          <p:nvPr/>
        </p:nvSpPr>
        <p:spPr>
          <a:xfrm>
            <a:off x="8321040" y="3017520"/>
            <a:ext cx="3044952" cy="365760"/>
          </a:xfrm>
          <a:prstGeom prst="rect">
            <a:avLst/>
          </a:prstGeom>
          <a:noFill/>
          <a:ln/>
        </p:spPr>
        <p:txBody>
          <a:bodyPr wrap="square" lIns="0" tIns="0" rIns="0" bIns="0" rtlCol="0" anchor="t"/>
          <a:lstStyle/>
          <a:p>
            <a:pPr indent="0" marL="0">
              <a:buNone/>
            </a:pPr>
            <a:r>
              <a:rPr lang="en-US" sz="1700" b="1" dirty="0">
                <a:solidFill>
                  <a:schemeClr val="tx2"/>
                </a:solidFill>
              </a:rPr>
              <a:t>Name the evidence</a:t>
            </a:r>
            <a:endParaRPr lang="en-US" sz="1700" dirty="0"/>
          </a:p>
        </p:txBody>
      </p:sp>
      <p:sp>
        <p:nvSpPr>
          <p:cNvPr id="18" name="Text 16"/>
          <p:cNvSpPr txBox="1"/>
          <p:nvPr/>
        </p:nvSpPr>
        <p:spPr>
          <a:xfrm>
            <a:off x="8321040" y="3474720"/>
            <a:ext cx="3044952" cy="2423160"/>
          </a:xfrm>
          <a:prstGeom prst="rect">
            <a:avLst/>
          </a:prstGeom>
          <a:noFill/>
          <a:ln/>
        </p:spPr>
        <p:txBody>
          <a:bodyPr wrap="square" lIns="0" tIns="0" rIns="0" bIns="0" rtlCol="0" anchor="t"/>
          <a:lstStyle/>
          <a:p>
            <a:pPr indent="0" marL="0">
              <a:buNone/>
            </a:pPr>
            <a:r>
              <a:rPr lang="en-US" sz="1400" dirty="0">
                <a:solidFill>
                  <a:schemeClr val="tx1"/>
                </a:solidFill>
              </a:rPr>
              <a:t>"Every health claim matches the course text or an approved source. Your checking note names a specific claim and what you did with it."</a:t>
            </a:r>
            <a:endParaRPr lang="en-US" sz="14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One assignment, one behavior</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YOUR TURN  ·  18 MIN</a:t>
            </a:r>
            <a:endParaRPr lang="en-US" sz="1200" dirty="0"/>
          </a:p>
        </p:txBody>
      </p:sp>
      <p:sp>
        <p:nvSpPr>
          <p:cNvPr id="4" name="Step 1"/>
          <p:cNvSpPr/>
          <p:nvPr/>
        </p:nvSpPr>
        <p:spPr>
          <a:xfrm>
            <a:off x="548640" y="1463040"/>
            <a:ext cx="7178040" cy="1298448"/>
          </a:xfrm>
          <a:prstGeom prst="roundRect">
            <a:avLst>
              <a:gd name="adj" fmla="val 5634"/>
            </a:avLst>
          </a:prstGeom>
          <a:solidFill>
            <a:schemeClr val="bg1"/>
          </a:solidFill>
          <a:ln w="9525">
            <a:solidFill>
              <a:srgbClr val="D9E2EA"/>
            </a:solidFill>
            <a:prstDash val="solid"/>
          </a:ln>
        </p:spPr>
      </p:sp>
      <p:sp>
        <p:nvSpPr>
          <p:cNvPr id="5" name="Text 3"/>
          <p:cNvSpPr/>
          <p:nvPr/>
        </p:nvSpPr>
        <p:spPr>
          <a:xfrm>
            <a:off x="822960" y="1792224"/>
            <a:ext cx="640080" cy="640080"/>
          </a:xfrm>
          <a:prstGeom prst="ellipse">
            <a:avLst/>
          </a:prstGeom>
          <a:solidFill>
            <a:schemeClr val="accent1"/>
          </a:solidFill>
          <a:ln/>
        </p:spPr>
        <p:txBody>
          <a:bodyPr wrap="square" lIns="0" tIns="0" rIns="0" bIns="0" rtlCol="0" anchor="ctr"/>
          <a:lstStyle/>
          <a:p>
            <a:pPr algn="ctr" indent="0" marL="0">
              <a:buNone/>
            </a:pPr>
            <a:r>
              <a:rPr lang="en-US" sz="2100" b="1" dirty="0">
                <a:solidFill>
                  <a:schemeClr val="bg1"/>
                </a:solidFill>
              </a:rPr>
              <a:t>1</a:t>
            </a:r>
            <a:endParaRPr lang="en-US" sz="2100" dirty="0"/>
          </a:p>
        </p:txBody>
      </p:sp>
      <p:sp>
        <p:nvSpPr>
          <p:cNvPr id="6" name="Text 4"/>
          <p:cNvSpPr txBox="1"/>
          <p:nvPr/>
        </p:nvSpPr>
        <p:spPr>
          <a:xfrm>
            <a:off x="1737360" y="1627632"/>
            <a:ext cx="4206240" cy="365760"/>
          </a:xfrm>
          <a:prstGeom prst="rect">
            <a:avLst/>
          </a:prstGeom>
          <a:noFill/>
          <a:ln/>
        </p:spPr>
        <p:txBody>
          <a:bodyPr wrap="square" lIns="0" tIns="0" rIns="0" bIns="0" rtlCol="0" anchor="t"/>
          <a:lstStyle/>
          <a:p>
            <a:pPr indent="0" marL="0">
              <a:buNone/>
            </a:pPr>
            <a:r>
              <a:rPr lang="en-US" sz="1900" b="1" dirty="0">
                <a:solidFill>
                  <a:schemeClr val="tx2"/>
                </a:solidFill>
              </a:rPr>
              <a:t>Pick one assignment</a:t>
            </a:r>
            <a:endParaRPr lang="en-US" sz="1900" dirty="0"/>
          </a:p>
        </p:txBody>
      </p:sp>
      <p:sp>
        <p:nvSpPr>
          <p:cNvPr id="7" name="Text 5"/>
          <p:cNvSpPr txBox="1"/>
          <p:nvPr/>
        </p:nvSpPr>
        <p:spPr>
          <a:xfrm>
            <a:off x="5760720" y="1682496"/>
            <a:ext cx="1783080" cy="274320"/>
          </a:xfrm>
          <a:prstGeom prst="rect">
            <a:avLst/>
          </a:prstGeom>
          <a:noFill/>
          <a:ln/>
        </p:spPr>
        <p:txBody>
          <a:bodyPr wrap="square" lIns="0" tIns="0" rIns="0" bIns="0" rtlCol="0" anchor="t"/>
          <a:lstStyle/>
          <a:p>
            <a:pPr algn="r" indent="0" marL="0">
              <a:buNone/>
            </a:pPr>
            <a:r>
              <a:rPr lang="en-US" sz="1000" b="1" spc="100" kern="0" dirty="0">
                <a:solidFill>
                  <a:schemeClr val="accent5"/>
                </a:solidFill>
              </a:rPr>
              <a:t>WORKBOOK STEP 1</a:t>
            </a:r>
            <a:endParaRPr lang="en-US" sz="1000" dirty="0"/>
          </a:p>
        </p:txBody>
      </p:sp>
      <p:sp>
        <p:nvSpPr>
          <p:cNvPr id="8" name="Text 6"/>
          <p:cNvSpPr txBox="1"/>
          <p:nvPr/>
        </p:nvSpPr>
        <p:spPr>
          <a:xfrm>
            <a:off x="1737360" y="2029968"/>
            <a:ext cx="5760720" cy="640080"/>
          </a:xfrm>
          <a:prstGeom prst="rect">
            <a:avLst/>
          </a:prstGeom>
          <a:noFill/>
          <a:ln/>
        </p:spPr>
        <p:txBody>
          <a:bodyPr wrap="square" lIns="0" tIns="0" rIns="0" bIns="0" rtlCol="0" anchor="t"/>
          <a:lstStyle/>
          <a:p>
            <a:pPr indent="0" marL="0">
              <a:buNone/>
            </a:pPr>
            <a:r>
              <a:rPr lang="en-US" sz="1500" dirty="0">
                <a:solidFill>
                  <a:schemeClr val="tx1"/>
                </a:solidFill>
              </a:rPr>
              <a:t>Name the course, the assignment and its AI use label. Write down what the instructions say about AI right now.</a:t>
            </a:r>
            <a:endParaRPr lang="en-US" sz="1500" dirty="0"/>
          </a:p>
        </p:txBody>
      </p:sp>
      <p:sp>
        <p:nvSpPr>
          <p:cNvPr id="9" name="Step 2"/>
          <p:cNvSpPr/>
          <p:nvPr/>
        </p:nvSpPr>
        <p:spPr>
          <a:xfrm>
            <a:off x="548640" y="2926080"/>
            <a:ext cx="7178040" cy="1298448"/>
          </a:xfrm>
          <a:prstGeom prst="roundRect">
            <a:avLst>
              <a:gd name="adj" fmla="val 5634"/>
            </a:avLst>
          </a:prstGeom>
          <a:solidFill>
            <a:schemeClr val="bg1"/>
          </a:solidFill>
          <a:ln w="9525">
            <a:solidFill>
              <a:srgbClr val="D9E2EA"/>
            </a:solidFill>
            <a:prstDash val="solid"/>
          </a:ln>
        </p:spPr>
      </p:sp>
      <p:sp>
        <p:nvSpPr>
          <p:cNvPr id="10" name="Text 8"/>
          <p:cNvSpPr/>
          <p:nvPr/>
        </p:nvSpPr>
        <p:spPr>
          <a:xfrm>
            <a:off x="822960" y="3255264"/>
            <a:ext cx="640080" cy="640080"/>
          </a:xfrm>
          <a:prstGeom prst="ellipse">
            <a:avLst/>
          </a:prstGeom>
          <a:solidFill>
            <a:schemeClr val="accent1"/>
          </a:solidFill>
          <a:ln/>
        </p:spPr>
        <p:txBody>
          <a:bodyPr wrap="square" lIns="0" tIns="0" rIns="0" bIns="0" rtlCol="0" anchor="ctr"/>
          <a:lstStyle/>
          <a:p>
            <a:pPr algn="ctr" indent="0" marL="0">
              <a:buNone/>
            </a:pPr>
            <a:r>
              <a:rPr lang="en-US" sz="2100" b="1" dirty="0">
                <a:solidFill>
                  <a:schemeClr val="bg1"/>
                </a:solidFill>
              </a:rPr>
              <a:t>2</a:t>
            </a:r>
            <a:endParaRPr lang="en-US" sz="2100" dirty="0"/>
          </a:p>
        </p:txBody>
      </p:sp>
      <p:sp>
        <p:nvSpPr>
          <p:cNvPr id="11" name="Text 9"/>
          <p:cNvSpPr txBox="1"/>
          <p:nvPr/>
        </p:nvSpPr>
        <p:spPr>
          <a:xfrm>
            <a:off x="1737360" y="3090672"/>
            <a:ext cx="4206240" cy="365760"/>
          </a:xfrm>
          <a:prstGeom prst="rect">
            <a:avLst/>
          </a:prstGeom>
          <a:noFill/>
          <a:ln/>
        </p:spPr>
        <p:txBody>
          <a:bodyPr wrap="square" lIns="0" tIns="0" rIns="0" bIns="0" rtlCol="0" anchor="t"/>
          <a:lstStyle/>
          <a:p>
            <a:pPr indent="0" marL="0">
              <a:buNone/>
            </a:pPr>
            <a:r>
              <a:rPr lang="en-US" sz="1900" b="1" dirty="0">
                <a:solidFill>
                  <a:schemeClr val="tx2"/>
                </a:solidFill>
              </a:rPr>
              <a:t>Find the decision point</a:t>
            </a:r>
            <a:endParaRPr lang="en-US" sz="1900" dirty="0"/>
          </a:p>
        </p:txBody>
      </p:sp>
      <p:sp>
        <p:nvSpPr>
          <p:cNvPr id="12" name="Text 10"/>
          <p:cNvSpPr txBox="1"/>
          <p:nvPr/>
        </p:nvSpPr>
        <p:spPr>
          <a:xfrm>
            <a:off x="5760720" y="3145536"/>
            <a:ext cx="1783080" cy="274320"/>
          </a:xfrm>
          <a:prstGeom prst="rect">
            <a:avLst/>
          </a:prstGeom>
          <a:noFill/>
          <a:ln/>
        </p:spPr>
        <p:txBody>
          <a:bodyPr wrap="square" lIns="0" tIns="0" rIns="0" bIns="0" rtlCol="0" anchor="t"/>
          <a:lstStyle/>
          <a:p>
            <a:pPr algn="r" indent="0" marL="0">
              <a:buNone/>
            </a:pPr>
            <a:r>
              <a:rPr lang="en-US" sz="1000" b="1" spc="100" kern="0" dirty="0">
                <a:solidFill>
                  <a:schemeClr val="accent5"/>
                </a:solidFill>
              </a:rPr>
              <a:t>WORKBOOK STEP 2</a:t>
            </a:r>
            <a:endParaRPr lang="en-US" sz="1000" dirty="0"/>
          </a:p>
        </p:txBody>
      </p:sp>
      <p:sp>
        <p:nvSpPr>
          <p:cNvPr id="13" name="Text 11"/>
          <p:cNvSpPr txBox="1"/>
          <p:nvPr/>
        </p:nvSpPr>
        <p:spPr>
          <a:xfrm>
            <a:off x="1737360" y="3493008"/>
            <a:ext cx="5760720" cy="640080"/>
          </a:xfrm>
          <a:prstGeom prst="rect">
            <a:avLst/>
          </a:prstGeom>
          <a:noFill/>
          <a:ln/>
        </p:spPr>
        <p:txBody>
          <a:bodyPr wrap="square" lIns="0" tIns="0" rIns="0" bIns="0" rtlCol="0" anchor="t"/>
          <a:lstStyle/>
          <a:p>
            <a:pPr indent="0" marL="0">
              <a:buNone/>
            </a:pPr>
            <a:r>
              <a:rPr lang="en-US" sz="1500" dirty="0">
                <a:solidFill>
                  <a:schemeClr val="tx1"/>
                </a:solidFill>
              </a:rPr>
              <a:t>Where does a student decide whether or how to use AI? Then choose the one BE behavior that fits that moment.</a:t>
            </a:r>
            <a:endParaRPr lang="en-US" sz="1500" dirty="0"/>
          </a:p>
        </p:txBody>
      </p:sp>
      <p:sp>
        <p:nvSpPr>
          <p:cNvPr id="14" name="Step 3"/>
          <p:cNvSpPr/>
          <p:nvPr/>
        </p:nvSpPr>
        <p:spPr>
          <a:xfrm>
            <a:off x="548640" y="4389120"/>
            <a:ext cx="7178040" cy="1298448"/>
          </a:xfrm>
          <a:prstGeom prst="roundRect">
            <a:avLst>
              <a:gd name="adj" fmla="val 5634"/>
            </a:avLst>
          </a:prstGeom>
          <a:solidFill>
            <a:schemeClr val="bg1"/>
          </a:solidFill>
          <a:ln w="9525">
            <a:solidFill>
              <a:srgbClr val="D9E2EA"/>
            </a:solidFill>
            <a:prstDash val="solid"/>
          </a:ln>
        </p:spPr>
      </p:sp>
      <p:sp>
        <p:nvSpPr>
          <p:cNvPr id="15" name="Text 13"/>
          <p:cNvSpPr/>
          <p:nvPr/>
        </p:nvSpPr>
        <p:spPr>
          <a:xfrm>
            <a:off x="822960" y="4718304"/>
            <a:ext cx="640080" cy="640080"/>
          </a:xfrm>
          <a:prstGeom prst="ellipse">
            <a:avLst/>
          </a:prstGeom>
          <a:solidFill>
            <a:schemeClr val="accent1"/>
          </a:solidFill>
          <a:ln/>
        </p:spPr>
        <p:txBody>
          <a:bodyPr wrap="square" lIns="0" tIns="0" rIns="0" bIns="0" rtlCol="0" anchor="ctr"/>
          <a:lstStyle/>
          <a:p>
            <a:pPr algn="ctr" indent="0" marL="0">
              <a:buNone/>
            </a:pPr>
            <a:r>
              <a:rPr lang="en-US" sz="2100" b="1" dirty="0">
                <a:solidFill>
                  <a:schemeClr val="bg1"/>
                </a:solidFill>
              </a:rPr>
              <a:t>3</a:t>
            </a:r>
            <a:endParaRPr lang="en-US" sz="2100" dirty="0"/>
          </a:p>
        </p:txBody>
      </p:sp>
      <p:sp>
        <p:nvSpPr>
          <p:cNvPr id="16" name="Text 14"/>
          <p:cNvSpPr txBox="1"/>
          <p:nvPr/>
        </p:nvSpPr>
        <p:spPr>
          <a:xfrm>
            <a:off x="1737360" y="4553712"/>
            <a:ext cx="4206240" cy="365760"/>
          </a:xfrm>
          <a:prstGeom prst="rect">
            <a:avLst/>
          </a:prstGeom>
          <a:noFill/>
          <a:ln/>
        </p:spPr>
        <p:txBody>
          <a:bodyPr wrap="square" lIns="0" tIns="0" rIns="0" bIns="0" rtlCol="0" anchor="t"/>
          <a:lstStyle/>
          <a:p>
            <a:pPr indent="0" marL="0">
              <a:buNone/>
            </a:pPr>
            <a:r>
              <a:rPr lang="en-US" sz="1900" b="1" dirty="0">
                <a:solidFill>
                  <a:schemeClr val="tx2"/>
                </a:solidFill>
              </a:rPr>
              <a:t>Write the decision point as a step</a:t>
            </a:r>
            <a:endParaRPr lang="en-US" sz="1900" dirty="0"/>
          </a:p>
        </p:txBody>
      </p:sp>
      <p:sp>
        <p:nvSpPr>
          <p:cNvPr id="17" name="Text 15"/>
          <p:cNvSpPr txBox="1"/>
          <p:nvPr/>
        </p:nvSpPr>
        <p:spPr>
          <a:xfrm>
            <a:off x="5760720" y="4608576"/>
            <a:ext cx="1783080" cy="274320"/>
          </a:xfrm>
          <a:prstGeom prst="rect">
            <a:avLst/>
          </a:prstGeom>
          <a:noFill/>
          <a:ln/>
        </p:spPr>
        <p:txBody>
          <a:bodyPr wrap="square" lIns="0" tIns="0" rIns="0" bIns="0" rtlCol="0" anchor="t"/>
          <a:lstStyle/>
          <a:p>
            <a:pPr algn="r" indent="0" marL="0">
              <a:buNone/>
            </a:pPr>
            <a:r>
              <a:rPr lang="en-US" sz="1000" b="1" spc="100" kern="0" dirty="0">
                <a:solidFill>
                  <a:schemeClr val="accent5"/>
                </a:solidFill>
              </a:rPr>
              <a:t>WORKBOOK STEP 4</a:t>
            </a:r>
            <a:endParaRPr lang="en-US" sz="1000" dirty="0"/>
          </a:p>
        </p:txBody>
      </p:sp>
      <p:sp>
        <p:nvSpPr>
          <p:cNvPr id="18" name="Text 16"/>
          <p:cNvSpPr txBox="1"/>
          <p:nvPr/>
        </p:nvSpPr>
        <p:spPr>
          <a:xfrm>
            <a:off x="1737360" y="4956048"/>
            <a:ext cx="5760720" cy="640080"/>
          </a:xfrm>
          <a:prstGeom prst="rect">
            <a:avLst/>
          </a:prstGeom>
          <a:noFill/>
          <a:ln/>
        </p:spPr>
        <p:txBody>
          <a:bodyPr wrap="square" lIns="0" tIns="0" rIns="0" bIns="0" rtlCol="0" anchor="t"/>
          <a:lstStyle/>
          <a:p>
            <a:pPr indent="0" marL="0">
              <a:buNone/>
            </a:pPr>
            <a:r>
              <a:rPr lang="en-US" sz="1500" dirty="0">
                <a:solidFill>
                  <a:schemeClr val="tx1"/>
                </a:solidFill>
              </a:rPr>
              <a:t>Then write what students who don't use AI do at that step.</a:t>
            </a:r>
            <a:endParaRPr lang="en-US" sz="1500" dirty="0"/>
          </a:p>
        </p:txBody>
      </p:sp>
      <p:sp>
        <p:nvSpPr>
          <p:cNvPr id="19" name="Open Exercise 2"/>
          <p:cNvSpPr/>
          <p:nvPr/>
        </p:nvSpPr>
        <p:spPr>
          <a:xfrm>
            <a:off x="8092440" y="1463040"/>
            <a:ext cx="3547872" cy="4224528"/>
          </a:xfrm>
          <a:prstGeom prst="roundRect">
            <a:avLst>
              <a:gd name="adj" fmla="val 3093"/>
            </a:avLst>
          </a:prstGeom>
          <a:solidFill>
            <a:schemeClr val="tx2"/>
          </a:solidFill>
          <a:ln/>
        </p:spPr>
      </p:sp>
      <p:sp>
        <p:nvSpPr>
          <p:cNvPr id="20" name="Shape 18"/>
          <p:cNvSpPr/>
          <p:nvPr/>
        </p:nvSpPr>
        <p:spPr>
          <a:xfrm>
            <a:off x="8906256" y="1691640"/>
            <a:ext cx="1920240" cy="1920240"/>
          </a:xfrm>
          <a:prstGeom prst="roundRect">
            <a:avLst>
              <a:gd name="adj" fmla="val 2857"/>
            </a:avLst>
          </a:prstGeom>
          <a:solidFill>
            <a:schemeClr val="bg1"/>
          </a:solidFill>
          <a:ln/>
        </p:spPr>
      </p:sp>
      <p:pic>
        <p:nvPicPr>
          <p:cNvPr id="21" name="Image 0" descr="QR code that opens Exercise 2 of the workbook">    </p:cNvPr>
          <p:cNvPicPr>
            <a:picLocks noChangeAspect="1"/>
          </p:cNvPicPr>
          <p:nvPr/>
        </p:nvPicPr>
        <p:blipFill>
          <a:blip r:embed="rId1"/>
          <a:stretch>
            <a:fillRect/>
          </a:stretch>
        </p:blipFill>
        <p:spPr>
          <a:xfrm>
            <a:off x="8997696" y="1783080"/>
            <a:ext cx="1737360" cy="1737360"/>
          </a:xfrm>
          <a:prstGeom prst="rect">
            <a:avLst/>
          </a:prstGeom>
        </p:spPr>
      </p:pic>
      <p:sp>
        <p:nvSpPr>
          <p:cNvPr id="22" name="Text 19"/>
          <p:cNvSpPr txBox="1"/>
          <p:nvPr/>
        </p:nvSpPr>
        <p:spPr>
          <a:xfrm>
            <a:off x="8321040" y="3749040"/>
            <a:ext cx="3090672" cy="365760"/>
          </a:xfrm>
          <a:prstGeom prst="rect">
            <a:avLst/>
          </a:prstGeom>
          <a:noFill/>
          <a:ln/>
        </p:spPr>
        <p:txBody>
          <a:bodyPr wrap="square" lIns="0" tIns="0" rIns="0" bIns="0" rtlCol="0" anchor="t"/>
          <a:lstStyle/>
          <a:p>
            <a:pPr algn="ctr" indent="0" marL="0">
              <a:buNone/>
            </a:pPr>
            <a:r>
              <a:rPr lang="en-US" sz="2000" b="1" dirty="0">
                <a:solidFill>
                  <a:schemeClr val="bg1"/>
                </a:solidFill>
              </a:rPr>
              <a:t>Open Exercise 2</a:t>
            </a:r>
            <a:endParaRPr lang="en-US" sz="2000" dirty="0"/>
          </a:p>
        </p:txBody>
      </p:sp>
      <p:sp>
        <p:nvSpPr>
          <p:cNvPr id="23" name="Text 20"/>
          <p:cNvSpPr txBox="1"/>
          <p:nvPr/>
        </p:nvSpPr>
        <p:spPr>
          <a:xfrm>
            <a:off x="8366760" y="4206240"/>
            <a:ext cx="2999232" cy="1280160"/>
          </a:xfrm>
          <a:prstGeom prst="rect">
            <a:avLst/>
          </a:prstGeom>
          <a:noFill/>
          <a:ln/>
        </p:spPr>
        <p:txBody>
          <a:bodyPr wrap="square" lIns="0" tIns="0" rIns="0" bIns="0" rtlCol="0" anchor="t"/>
          <a:lstStyle/>
          <a:p>
            <a:pPr algn="ctr" indent="0" marL="0">
              <a:buNone/>
            </a:pPr>
            <a:r>
              <a:rPr lang="en-US" sz="1500" dirty="0">
                <a:solidFill>
                  <a:schemeClr val="bg1"/>
                </a:solidFill>
              </a:rPr>
              <a:t>Work in pairs. Finish your Purpose, Criteria and date after the session (Steps 3, 5 and 6).</a:t>
            </a:r>
            <a:endParaRPr lang="en-US" sz="15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What did you write?</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SHARE ONE  ·  4 MIN</a:t>
            </a:r>
            <a:endParaRPr lang="en-US" sz="1200" dirty="0"/>
          </a:p>
        </p:txBody>
      </p:sp>
      <p:sp>
        <p:nvSpPr>
          <p:cNvPr id="4" name="Prompt"/>
          <p:cNvSpPr/>
          <p:nvPr/>
        </p:nvSpPr>
        <p:spPr>
          <a:xfrm>
            <a:off x="548640" y="1463040"/>
            <a:ext cx="11091672" cy="1691640"/>
          </a:xfrm>
          <a:prstGeom prst="roundRect">
            <a:avLst>
              <a:gd name="adj" fmla="val 6486"/>
            </a:avLst>
          </a:prstGeom>
          <a:solidFill>
            <a:schemeClr val="tx2"/>
          </a:solidFill>
          <a:ln/>
        </p:spPr>
      </p:sp>
      <p:sp>
        <p:nvSpPr>
          <p:cNvPr id="5" name="Text 3"/>
          <p:cNvSpPr txBox="1"/>
          <p:nvPr/>
        </p:nvSpPr>
        <p:spPr>
          <a:xfrm>
            <a:off x="1005840" y="1463040"/>
            <a:ext cx="10149840" cy="1691640"/>
          </a:xfrm>
          <a:prstGeom prst="rect">
            <a:avLst/>
          </a:prstGeom>
          <a:noFill/>
          <a:ln/>
        </p:spPr>
        <p:txBody>
          <a:bodyPr wrap="square" lIns="0" tIns="0" rIns="0" bIns="0" rtlCol="0" anchor="ctr"/>
          <a:lstStyle/>
          <a:p>
            <a:pPr indent="0" marL="0">
              <a:buNone/>
            </a:pPr>
            <a:r>
              <a:rPr lang="en-US" sz="3600" b="1" dirty="0">
                <a:solidFill>
                  <a:schemeClr val="bg1"/>
                </a:solidFill>
                <a:latin typeface="Cambria" pitchFamily="34" charset="0"/>
                <a:ea typeface="Cambria" pitchFamily="34" charset="-122"/>
                <a:cs typeface="Cambria" pitchFamily="34" charset="-120"/>
              </a:rPr>
              <a:t>Read your decision-point step out loud.</a:t>
            </a:r>
            <a:endParaRPr lang="en-US" sz="3600" dirty="0"/>
          </a:p>
        </p:txBody>
      </p:sp>
      <p:sp>
        <p:nvSpPr>
          <p:cNvPr id="6" name="Text 4"/>
          <p:cNvSpPr txBox="1"/>
          <p:nvPr/>
        </p:nvSpPr>
        <p:spPr>
          <a:xfrm>
            <a:off x="548640" y="3520440"/>
            <a:ext cx="110642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WHILE YOU LISTEN, ASK YOURSELF</a:t>
            </a:r>
            <a:endParaRPr lang="en-US" sz="1200" dirty="0"/>
          </a:p>
        </p:txBody>
      </p:sp>
      <p:sp>
        <p:nvSpPr>
          <p:cNvPr id="7" name="Listen for 1"/>
          <p:cNvSpPr/>
          <p:nvPr/>
        </p:nvSpPr>
        <p:spPr>
          <a:xfrm>
            <a:off x="548640" y="3931920"/>
            <a:ext cx="5449824" cy="1737360"/>
          </a:xfrm>
          <a:prstGeom prst="roundRect">
            <a:avLst>
              <a:gd name="adj" fmla="val 4211"/>
            </a:avLst>
          </a:prstGeom>
          <a:solidFill>
            <a:schemeClr val="bg1"/>
          </a:solidFill>
          <a:ln w="9525">
            <a:solidFill>
              <a:srgbClr val="D9E2EA"/>
            </a:solidFill>
            <a:prstDash val="solid"/>
          </a:ln>
        </p:spPr>
      </p:sp>
      <p:sp>
        <p:nvSpPr>
          <p:cNvPr id="8" name="Shape 6"/>
          <p:cNvSpPr/>
          <p:nvPr/>
        </p:nvSpPr>
        <p:spPr>
          <a:xfrm>
            <a:off x="868680" y="4389120"/>
            <a:ext cx="822960" cy="822960"/>
          </a:xfrm>
          <a:prstGeom prst="ellipse">
            <a:avLst/>
          </a:prstGeom>
          <a:solidFill>
            <a:schemeClr val="accent3"/>
          </a:solidFill>
          <a:ln/>
        </p:spPr>
      </p:sp>
      <p:pic>
        <p:nvPicPr>
          <p:cNvPr id="9" name="Image 0" descr="preencoded.png">    </p:cNvPr>
          <p:cNvPicPr>
            <a:picLocks noChangeAspect="1"/>
          </p:cNvPicPr>
          <p:nvPr/>
        </p:nvPicPr>
        <p:blipFill>
          <a:blip r:embed="rId1"/>
          <a:stretch>
            <a:fillRect/>
          </a:stretch>
        </p:blipFill>
        <p:spPr>
          <a:xfrm>
            <a:off x="1078992" y="4599432"/>
            <a:ext cx="402336" cy="402336"/>
          </a:xfrm>
          <a:prstGeom prst="rect">
            <a:avLst/>
          </a:prstGeom>
        </p:spPr>
      </p:pic>
      <p:sp>
        <p:nvSpPr>
          <p:cNvPr id="10" name="Text 7"/>
          <p:cNvSpPr txBox="1"/>
          <p:nvPr/>
        </p:nvSpPr>
        <p:spPr>
          <a:xfrm>
            <a:off x="1965960" y="4160520"/>
            <a:ext cx="3749040" cy="1280160"/>
          </a:xfrm>
          <a:prstGeom prst="rect">
            <a:avLst/>
          </a:prstGeom>
          <a:noFill/>
          <a:ln/>
        </p:spPr>
        <p:txBody>
          <a:bodyPr wrap="square" lIns="0" tIns="0" rIns="0" bIns="0" rtlCol="0" anchor="ctr"/>
          <a:lstStyle/>
          <a:p>
            <a:pPr indent="0" marL="0">
              <a:buNone/>
            </a:pPr>
            <a:r>
              <a:rPr lang="en-US" sz="2000" b="1" dirty="0">
                <a:solidFill>
                  <a:schemeClr val="tx2"/>
                </a:solidFill>
              </a:rPr>
              <a:t>Would a student know exactly what to do at this step?</a:t>
            </a:r>
            <a:endParaRPr lang="en-US" sz="2000" dirty="0"/>
          </a:p>
        </p:txBody>
      </p:sp>
      <p:sp>
        <p:nvSpPr>
          <p:cNvPr id="11" name="Listen for 2"/>
          <p:cNvSpPr/>
          <p:nvPr/>
        </p:nvSpPr>
        <p:spPr>
          <a:xfrm>
            <a:off x="6190488" y="3931920"/>
            <a:ext cx="5449824" cy="1737360"/>
          </a:xfrm>
          <a:prstGeom prst="roundRect">
            <a:avLst>
              <a:gd name="adj" fmla="val 4211"/>
            </a:avLst>
          </a:prstGeom>
          <a:solidFill>
            <a:schemeClr val="bg1"/>
          </a:solidFill>
          <a:ln w="9525">
            <a:solidFill>
              <a:srgbClr val="D9E2EA"/>
            </a:solidFill>
            <a:prstDash val="solid"/>
          </a:ln>
        </p:spPr>
      </p:sp>
      <p:sp>
        <p:nvSpPr>
          <p:cNvPr id="12" name="Shape 9"/>
          <p:cNvSpPr/>
          <p:nvPr/>
        </p:nvSpPr>
        <p:spPr>
          <a:xfrm>
            <a:off x="6510528" y="4389120"/>
            <a:ext cx="822960" cy="822960"/>
          </a:xfrm>
          <a:prstGeom prst="ellipse">
            <a:avLst/>
          </a:prstGeom>
          <a:solidFill>
            <a:schemeClr val="accent4"/>
          </a:solidFill>
          <a:ln/>
        </p:spPr>
      </p:sp>
      <p:pic>
        <p:nvPicPr>
          <p:cNvPr id="13" name="Image 1" descr="preencoded.png">    </p:cNvPr>
          <p:cNvPicPr>
            <a:picLocks noChangeAspect="1"/>
          </p:cNvPicPr>
          <p:nvPr/>
        </p:nvPicPr>
        <p:blipFill>
          <a:blip r:embed="rId2"/>
          <a:stretch>
            <a:fillRect/>
          </a:stretch>
        </p:blipFill>
        <p:spPr>
          <a:xfrm>
            <a:off x="6720840" y="4599432"/>
            <a:ext cx="402336" cy="402336"/>
          </a:xfrm>
          <a:prstGeom prst="rect">
            <a:avLst/>
          </a:prstGeom>
        </p:spPr>
      </p:pic>
      <p:sp>
        <p:nvSpPr>
          <p:cNvPr id="14" name="Text 10"/>
          <p:cNvSpPr txBox="1"/>
          <p:nvPr/>
        </p:nvSpPr>
        <p:spPr>
          <a:xfrm>
            <a:off x="7607808" y="4160520"/>
            <a:ext cx="3749040" cy="1280160"/>
          </a:xfrm>
          <a:prstGeom prst="rect">
            <a:avLst/>
          </a:prstGeom>
          <a:noFill/>
          <a:ln/>
        </p:spPr>
        <p:txBody>
          <a:bodyPr wrap="square" lIns="0" tIns="0" rIns="0" bIns="0" rtlCol="0" anchor="ctr"/>
          <a:lstStyle/>
          <a:p>
            <a:pPr indent="0" marL="0">
              <a:buNone/>
            </a:pPr>
            <a:r>
              <a:rPr lang="en-US" sz="2000" b="1" dirty="0">
                <a:solidFill>
                  <a:schemeClr val="tx2"/>
                </a:solidFill>
              </a:rPr>
              <a:t>Would a student who doesn't use AI know what to do, too?</a:t>
            </a:r>
            <a:endParaRPr lang="en-US" sz="20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658368"/>
            <a:ext cx="11064240" cy="685800"/>
          </a:xfrm>
          <a:prstGeom prst="rect">
            <a:avLst/>
          </a:prstGeom>
          <a:noFill/>
          <a:ln/>
        </p:spPr>
        <p:txBody>
          <a:bodyPr wrap="square" lIns="0" tIns="0" rIns="0" bIns="0" rtlCol="0" anchor="ctr"/>
          <a:lstStyle/>
          <a:p>
            <a:pPr algn="l" indent="0" marL="0">
              <a:buNone/>
            </a:pPr>
            <a:r>
              <a:rPr lang="en-US" sz="3200" b="1" dirty="0">
                <a:solidFill>
                  <a:schemeClr val="tx2"/>
                </a:solidFill>
              </a:rPr>
              <a:t>BE the Change.</a:t>
            </a:r>
            <a:endParaRPr lang="en-US" sz="3200" dirty="0"/>
          </a:p>
        </p:txBody>
      </p:sp>
      <p:sp>
        <p:nvSpPr>
          <p:cNvPr id="3" name="Eyebrow"/>
          <p:cNvSpPr txBox="1"/>
          <p:nvPr/>
        </p:nvSpPr>
        <p:spPr>
          <a:xfrm>
            <a:off x="548640" y="365760"/>
            <a:ext cx="11064240" cy="274320"/>
          </a:xfrm>
          <a:prstGeom prst="rect">
            <a:avLst/>
          </a:prstGeom>
          <a:noFill/>
          <a:ln/>
        </p:spPr>
        <p:txBody>
          <a:bodyPr wrap="square" lIns="0" tIns="0" rIns="0" bIns="0" rtlCol="0" anchor="ctr"/>
          <a:lstStyle/>
          <a:p>
            <a:pPr indent="0" marL="0">
              <a:buNone/>
            </a:pPr>
            <a:r>
              <a:rPr lang="en-US" sz="1200" b="1" spc="200" kern="0" dirty="0">
                <a:solidFill>
                  <a:schemeClr val="accent1"/>
                </a:solidFill>
                <a:latin typeface="Calibri" pitchFamily="34" charset="0"/>
                <a:ea typeface="Calibri" pitchFamily="34" charset="-122"/>
                <a:cs typeface="Calibri" pitchFamily="34" charset="-120"/>
              </a:rPr>
              <a:t>ONE BEHAVIOR. ONE CHANGE. ONE COURSE. ONE DATE.  ·  3 MIN</a:t>
            </a:r>
            <a:endParaRPr lang="en-US" sz="1200" dirty="0"/>
          </a:p>
        </p:txBody>
      </p:sp>
      <p:sp>
        <p:nvSpPr>
          <p:cNvPr id="4" name="One-Change Card"/>
          <p:cNvSpPr/>
          <p:nvPr/>
        </p:nvSpPr>
        <p:spPr>
          <a:xfrm>
            <a:off x="548640" y="1463040"/>
            <a:ext cx="6583680" cy="4480560"/>
          </a:xfrm>
          <a:prstGeom prst="roundRect">
            <a:avLst>
              <a:gd name="adj" fmla="val 1633"/>
            </a:avLst>
          </a:prstGeom>
          <a:solidFill>
            <a:schemeClr val="accent4"/>
          </a:solidFill>
          <a:ln w="9525">
            <a:solidFill>
              <a:srgbClr val="D9E2EA"/>
            </a:solidFill>
            <a:prstDash val="solid"/>
          </a:ln>
        </p:spPr>
      </p:sp>
      <p:sp>
        <p:nvSpPr>
          <p:cNvPr id="5" name="Text 3"/>
          <p:cNvSpPr txBox="1"/>
          <p:nvPr/>
        </p:nvSpPr>
        <p:spPr>
          <a:xfrm>
            <a:off x="914400" y="1737360"/>
            <a:ext cx="4572000" cy="274320"/>
          </a:xfrm>
          <a:prstGeom prst="rect">
            <a:avLst/>
          </a:prstGeom>
          <a:noFill/>
          <a:ln/>
        </p:spPr>
        <p:txBody>
          <a:bodyPr wrap="square" lIns="0" tIns="0" rIns="0" bIns="0" rtlCol="0" anchor="t"/>
          <a:lstStyle/>
          <a:p>
            <a:pPr indent="0" marL="0">
              <a:buNone/>
            </a:pPr>
            <a:r>
              <a:rPr lang="en-US" sz="1200" b="1" spc="200" kern="0" dirty="0">
                <a:solidFill>
                  <a:schemeClr val="accent6"/>
                </a:solidFill>
              </a:rPr>
              <a:t>ONE-CHANGE CARD</a:t>
            </a:r>
            <a:endParaRPr lang="en-US" sz="1200" dirty="0"/>
          </a:p>
        </p:txBody>
      </p:sp>
      <p:sp>
        <p:nvSpPr>
          <p:cNvPr id="6" name="Text 4"/>
          <p:cNvSpPr txBox="1"/>
          <p:nvPr/>
        </p:nvSpPr>
        <p:spPr>
          <a:xfrm>
            <a:off x="914400" y="2194560"/>
            <a:ext cx="1828800" cy="365760"/>
          </a:xfrm>
          <a:prstGeom prst="rect">
            <a:avLst/>
          </a:prstGeom>
          <a:noFill/>
          <a:ln/>
        </p:spPr>
        <p:txBody>
          <a:bodyPr wrap="square" lIns="0" tIns="0" rIns="0" bIns="0" rtlCol="0" anchor="t"/>
          <a:lstStyle/>
          <a:p>
            <a:pPr indent="0" marL="0">
              <a:buNone/>
            </a:pPr>
            <a:r>
              <a:rPr lang="en-US" sz="1800" b="1" dirty="0">
                <a:solidFill>
                  <a:schemeClr val="tx2"/>
                </a:solidFill>
              </a:rPr>
              <a:t>Behavior</a:t>
            </a:r>
            <a:endParaRPr lang="en-US" sz="1800" dirty="0"/>
          </a:p>
        </p:txBody>
      </p:sp>
      <p:sp>
        <p:nvSpPr>
          <p:cNvPr id="7" name="Text 5"/>
          <p:cNvSpPr txBox="1"/>
          <p:nvPr/>
        </p:nvSpPr>
        <p:spPr>
          <a:xfrm>
            <a:off x="914400" y="2560320"/>
            <a:ext cx="2377440" cy="457200"/>
          </a:xfrm>
          <a:prstGeom prst="rect">
            <a:avLst/>
          </a:prstGeom>
          <a:noFill/>
          <a:ln/>
        </p:spPr>
        <p:txBody>
          <a:bodyPr wrap="square" lIns="0" tIns="0" rIns="0" bIns="0" rtlCol="0" anchor="t"/>
          <a:lstStyle/>
          <a:p>
            <a:pPr indent="0" marL="0">
              <a:buNone/>
            </a:pPr>
            <a:r>
              <a:rPr lang="en-US" sz="1100" dirty="0">
                <a:solidFill>
                  <a:schemeClr val="accent5"/>
                </a:solidFill>
              </a:rPr>
              <a:t>Safe · Honest · Critical · Responsible · Reflective</a:t>
            </a:r>
            <a:endParaRPr lang="en-US" sz="1100" dirty="0"/>
          </a:p>
        </p:txBody>
      </p:sp>
      <p:sp>
        <p:nvSpPr>
          <p:cNvPr id="8" name="Behavior field"/>
          <p:cNvSpPr/>
          <p:nvPr/>
        </p:nvSpPr>
        <p:spPr>
          <a:xfrm>
            <a:off x="3383280" y="2212848"/>
            <a:ext cx="3429000" cy="621792"/>
          </a:xfrm>
          <a:prstGeom prst="roundRect">
            <a:avLst>
              <a:gd name="adj" fmla="val 8824"/>
            </a:avLst>
          </a:prstGeom>
          <a:solidFill>
            <a:schemeClr val="bg1"/>
          </a:solidFill>
          <a:ln w="9525">
            <a:solidFill>
              <a:srgbClr val="D9E2EA"/>
            </a:solidFill>
            <a:prstDash val="solid"/>
          </a:ln>
        </p:spPr>
      </p:sp>
      <p:sp>
        <p:nvSpPr>
          <p:cNvPr id="9" name="Text 7"/>
          <p:cNvSpPr txBox="1"/>
          <p:nvPr/>
        </p:nvSpPr>
        <p:spPr>
          <a:xfrm>
            <a:off x="914400" y="3108960"/>
            <a:ext cx="1828800" cy="365760"/>
          </a:xfrm>
          <a:prstGeom prst="rect">
            <a:avLst/>
          </a:prstGeom>
          <a:noFill/>
          <a:ln/>
        </p:spPr>
        <p:txBody>
          <a:bodyPr wrap="square" lIns="0" tIns="0" rIns="0" bIns="0" rtlCol="0" anchor="t"/>
          <a:lstStyle/>
          <a:p>
            <a:pPr indent="0" marL="0">
              <a:buNone/>
            </a:pPr>
            <a:r>
              <a:rPr lang="en-US" sz="1800" b="1" dirty="0">
                <a:solidFill>
                  <a:schemeClr val="tx2"/>
                </a:solidFill>
              </a:rPr>
              <a:t>My one change</a:t>
            </a:r>
            <a:endParaRPr lang="en-US" sz="1800" dirty="0"/>
          </a:p>
        </p:txBody>
      </p:sp>
      <p:sp>
        <p:nvSpPr>
          <p:cNvPr id="10" name="Text 8"/>
          <p:cNvSpPr txBox="1"/>
          <p:nvPr/>
        </p:nvSpPr>
        <p:spPr>
          <a:xfrm>
            <a:off x="914400" y="3474720"/>
            <a:ext cx="2377440" cy="457200"/>
          </a:xfrm>
          <a:prstGeom prst="rect">
            <a:avLst/>
          </a:prstGeom>
          <a:noFill/>
          <a:ln/>
        </p:spPr>
        <p:txBody>
          <a:bodyPr wrap="square" lIns="0" tIns="0" rIns="0" bIns="0" rtlCol="0" anchor="t"/>
          <a:lstStyle/>
          <a:p>
            <a:pPr indent="0" marL="0">
              <a:buNone/>
            </a:pPr>
            <a:r>
              <a:rPr lang="en-US" sz="1100" dirty="0">
                <a:solidFill>
                  <a:schemeClr val="accent5"/>
                </a:solidFill>
              </a:rPr>
              <a:t>One assignment, discussion, rubric, policy, or statement</a:t>
            </a:r>
            <a:endParaRPr lang="en-US" sz="1100" dirty="0"/>
          </a:p>
        </p:txBody>
      </p:sp>
      <p:sp>
        <p:nvSpPr>
          <p:cNvPr id="11" name="My one change field"/>
          <p:cNvSpPr/>
          <p:nvPr/>
        </p:nvSpPr>
        <p:spPr>
          <a:xfrm>
            <a:off x="3383280" y="3127248"/>
            <a:ext cx="3429000" cy="621792"/>
          </a:xfrm>
          <a:prstGeom prst="roundRect">
            <a:avLst>
              <a:gd name="adj" fmla="val 8824"/>
            </a:avLst>
          </a:prstGeom>
          <a:solidFill>
            <a:schemeClr val="bg1"/>
          </a:solidFill>
          <a:ln w="9525">
            <a:solidFill>
              <a:srgbClr val="D9E2EA"/>
            </a:solidFill>
            <a:prstDash val="solid"/>
          </a:ln>
        </p:spPr>
      </p:sp>
      <p:sp>
        <p:nvSpPr>
          <p:cNvPr id="12" name="Text 10"/>
          <p:cNvSpPr txBox="1"/>
          <p:nvPr/>
        </p:nvSpPr>
        <p:spPr>
          <a:xfrm>
            <a:off x="914400" y="4023360"/>
            <a:ext cx="1828800" cy="365760"/>
          </a:xfrm>
          <a:prstGeom prst="rect">
            <a:avLst/>
          </a:prstGeom>
          <a:noFill/>
          <a:ln/>
        </p:spPr>
        <p:txBody>
          <a:bodyPr wrap="square" lIns="0" tIns="0" rIns="0" bIns="0" rtlCol="0" anchor="t"/>
          <a:lstStyle/>
          <a:p>
            <a:pPr indent="0" marL="0">
              <a:buNone/>
            </a:pPr>
            <a:r>
              <a:rPr lang="en-US" sz="1800" b="1" dirty="0">
                <a:solidFill>
                  <a:schemeClr val="tx2"/>
                </a:solidFill>
              </a:rPr>
              <a:t>Course</a:t>
            </a:r>
            <a:endParaRPr lang="en-US" sz="1800" dirty="0"/>
          </a:p>
        </p:txBody>
      </p:sp>
      <p:sp>
        <p:nvSpPr>
          <p:cNvPr id="13" name="Text 11"/>
          <p:cNvSpPr txBox="1"/>
          <p:nvPr/>
        </p:nvSpPr>
        <p:spPr>
          <a:xfrm>
            <a:off x="914400" y="4389120"/>
            <a:ext cx="2377440" cy="457200"/>
          </a:xfrm>
          <a:prstGeom prst="rect">
            <a:avLst/>
          </a:prstGeom>
          <a:noFill/>
          <a:ln/>
        </p:spPr>
        <p:txBody>
          <a:bodyPr wrap="square" lIns="0" tIns="0" rIns="0" bIns="0" rtlCol="0" anchor="t"/>
          <a:lstStyle/>
          <a:p>
            <a:pPr indent="0" marL="0">
              <a:buNone/>
            </a:pPr>
            <a:r>
              <a:rPr lang="en-US" sz="1100" dirty="0">
                <a:solidFill>
                  <a:schemeClr val="accent5"/>
                </a:solidFill>
              </a:rPr>
              <a:t>Be specific — course and section</a:t>
            </a:r>
            <a:endParaRPr lang="en-US" sz="1100" dirty="0"/>
          </a:p>
        </p:txBody>
      </p:sp>
      <p:sp>
        <p:nvSpPr>
          <p:cNvPr id="14" name="Course field"/>
          <p:cNvSpPr/>
          <p:nvPr/>
        </p:nvSpPr>
        <p:spPr>
          <a:xfrm>
            <a:off x="3383280" y="4041648"/>
            <a:ext cx="3429000" cy="621792"/>
          </a:xfrm>
          <a:prstGeom prst="roundRect">
            <a:avLst>
              <a:gd name="adj" fmla="val 8824"/>
            </a:avLst>
          </a:prstGeom>
          <a:solidFill>
            <a:schemeClr val="bg1"/>
          </a:solidFill>
          <a:ln w="9525">
            <a:solidFill>
              <a:srgbClr val="D9E2EA"/>
            </a:solidFill>
            <a:prstDash val="solid"/>
          </a:ln>
        </p:spPr>
      </p:sp>
      <p:sp>
        <p:nvSpPr>
          <p:cNvPr id="15" name="Text 13"/>
          <p:cNvSpPr txBox="1"/>
          <p:nvPr/>
        </p:nvSpPr>
        <p:spPr>
          <a:xfrm>
            <a:off x="914400" y="4937760"/>
            <a:ext cx="1828800" cy="365760"/>
          </a:xfrm>
          <a:prstGeom prst="rect">
            <a:avLst/>
          </a:prstGeom>
          <a:noFill/>
          <a:ln/>
        </p:spPr>
        <p:txBody>
          <a:bodyPr wrap="square" lIns="0" tIns="0" rIns="0" bIns="0" rtlCol="0" anchor="t"/>
          <a:lstStyle/>
          <a:p>
            <a:pPr indent="0" marL="0">
              <a:buNone/>
            </a:pPr>
            <a:r>
              <a:rPr lang="en-US" sz="1800" b="1" dirty="0">
                <a:solidFill>
                  <a:schemeClr val="tx2"/>
                </a:solidFill>
              </a:rPr>
              <a:t>By when</a:t>
            </a:r>
            <a:endParaRPr lang="en-US" sz="1800" dirty="0"/>
          </a:p>
        </p:txBody>
      </p:sp>
      <p:sp>
        <p:nvSpPr>
          <p:cNvPr id="16" name="Text 14"/>
          <p:cNvSpPr txBox="1"/>
          <p:nvPr/>
        </p:nvSpPr>
        <p:spPr>
          <a:xfrm>
            <a:off x="914400" y="5303520"/>
            <a:ext cx="2377440" cy="457200"/>
          </a:xfrm>
          <a:prstGeom prst="rect">
            <a:avLst/>
          </a:prstGeom>
          <a:noFill/>
          <a:ln/>
        </p:spPr>
        <p:txBody>
          <a:bodyPr wrap="square" lIns="0" tIns="0" rIns="0" bIns="0" rtlCol="0" anchor="t"/>
          <a:lstStyle/>
          <a:p>
            <a:pPr indent="0" marL="0">
              <a:buNone/>
            </a:pPr>
            <a:r>
              <a:rPr lang="en-US" sz="1100" dirty="0">
                <a:solidFill>
                  <a:schemeClr val="accent5"/>
                </a:solidFill>
              </a:rPr>
              <a:t>A real date, this semester</a:t>
            </a:r>
            <a:endParaRPr lang="en-US" sz="1100" dirty="0"/>
          </a:p>
        </p:txBody>
      </p:sp>
      <p:sp>
        <p:nvSpPr>
          <p:cNvPr id="17" name="By when field"/>
          <p:cNvSpPr/>
          <p:nvPr/>
        </p:nvSpPr>
        <p:spPr>
          <a:xfrm>
            <a:off x="3383280" y="4956048"/>
            <a:ext cx="3429000" cy="621792"/>
          </a:xfrm>
          <a:prstGeom prst="roundRect">
            <a:avLst>
              <a:gd name="adj" fmla="val 8824"/>
            </a:avLst>
          </a:prstGeom>
          <a:solidFill>
            <a:schemeClr val="bg1"/>
          </a:solidFill>
          <a:ln w="9525">
            <a:solidFill>
              <a:srgbClr val="D9E2EA"/>
            </a:solidFill>
            <a:prstDash val="solid"/>
          </a:ln>
        </p:spPr>
      </p:sp>
      <p:sp>
        <p:nvSpPr>
          <p:cNvPr id="18" name="Shape 16"/>
          <p:cNvSpPr/>
          <p:nvPr/>
        </p:nvSpPr>
        <p:spPr>
          <a:xfrm>
            <a:off x="7680960" y="1600200"/>
            <a:ext cx="914400" cy="914400"/>
          </a:xfrm>
          <a:prstGeom prst="ellipse">
            <a:avLst/>
          </a:prstGeom>
          <a:solidFill>
            <a:schemeClr val="accent3"/>
          </a:solidFill>
          <a:ln/>
        </p:spPr>
      </p:sp>
      <p:pic>
        <p:nvPicPr>
          <p:cNvPr id="19" name="Image 0" descr="preencoded.png">    </p:cNvPr>
          <p:cNvPicPr>
            <a:picLocks noChangeAspect="1"/>
          </p:cNvPicPr>
          <p:nvPr/>
        </p:nvPicPr>
        <p:blipFill>
          <a:blip r:embed="rId1"/>
          <a:stretch>
            <a:fillRect/>
          </a:stretch>
        </p:blipFill>
        <p:spPr>
          <a:xfrm>
            <a:off x="7918704" y="1837944"/>
            <a:ext cx="438912" cy="438912"/>
          </a:xfrm>
          <a:prstGeom prst="rect">
            <a:avLst/>
          </a:prstGeom>
        </p:spPr>
      </p:pic>
      <p:sp>
        <p:nvSpPr>
          <p:cNvPr id="20" name="Text 17"/>
          <p:cNvSpPr txBox="1"/>
          <p:nvPr/>
        </p:nvSpPr>
        <p:spPr>
          <a:xfrm>
            <a:off x="7680960" y="2743200"/>
            <a:ext cx="3931920" cy="548640"/>
          </a:xfrm>
          <a:prstGeom prst="rect">
            <a:avLst/>
          </a:prstGeom>
          <a:noFill/>
          <a:ln/>
        </p:spPr>
        <p:txBody>
          <a:bodyPr wrap="square" lIns="0" tIns="0" rIns="0" bIns="0" rtlCol="0" anchor="t"/>
          <a:lstStyle/>
          <a:p>
            <a:pPr indent="0" marL="0">
              <a:buNone/>
            </a:pPr>
            <a:r>
              <a:rPr lang="en-US" sz="3000" b="1" dirty="0">
                <a:solidFill>
                  <a:schemeClr val="tx2"/>
                </a:solidFill>
                <a:latin typeface="Cambria" pitchFamily="34" charset="0"/>
                <a:ea typeface="Cambria" pitchFamily="34" charset="-122"/>
                <a:cs typeface="Cambria" pitchFamily="34" charset="-120"/>
              </a:rPr>
              <a:t>One. Not a list.</a:t>
            </a:r>
            <a:endParaRPr lang="en-US" sz="3000" dirty="0"/>
          </a:p>
        </p:txBody>
      </p:sp>
      <p:sp>
        <p:nvSpPr>
          <p:cNvPr id="21" name="Text 18"/>
          <p:cNvSpPr txBox="1"/>
          <p:nvPr/>
        </p:nvSpPr>
        <p:spPr>
          <a:xfrm>
            <a:off x="7680960" y="3429000"/>
            <a:ext cx="3931920" cy="1463040"/>
          </a:xfrm>
          <a:prstGeom prst="rect">
            <a:avLst/>
          </a:prstGeom>
          <a:noFill/>
          <a:ln/>
        </p:spPr>
        <p:txBody>
          <a:bodyPr wrap="square" lIns="0" tIns="0" rIns="0" bIns="0" rtlCol="0" anchor="t"/>
          <a:lstStyle/>
          <a:p>
            <a:pPr indent="0" marL="0">
              <a:buNone/>
            </a:pPr>
            <a:r>
              <a:rPr lang="en-US" sz="1700" dirty="0">
                <a:solidFill>
                  <a:schemeClr val="tx1"/>
                </a:solidFill>
              </a:rPr>
              <a:t>A list is a plan to do nothing. Choose the day this change will be live in Blackboard, and put it on your calendar before you leave the room.</a:t>
            </a:r>
            <a:endParaRPr lang="en-US" sz="1700" dirty="0"/>
          </a:p>
        </p:txBody>
      </p:sp>
      <p:sp>
        <p:nvSpPr>
          <p:cNvPr id="25" name="Slide Number Placeholder 0"/>
          <p:cNvSpPr>
            <a:spLocks noGrp="1"/>
          </p:cNvSpPr>
          <p:nvPr>
            <p:ph type="sldNum" sz="quarter" idx="4294967295"/>
          </p:nvPr>
        </p:nvSpPr>
        <p:spPr>
          <a:xfrm>
            <a:off x="11091672" y="638251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2606D"/>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2" type="title" hasCustomPrompt="1"/>
          </p:nvPr>
        </p:nvSpPr>
        <p:spPr>
          <a:xfrm>
            <a:off x="731520" y="548640"/>
            <a:ext cx="10698480" cy="914400"/>
          </a:xfrm>
          <a:prstGeom prst="rect">
            <a:avLst/>
          </a:prstGeom>
          <a:noFill/>
          <a:ln/>
        </p:spPr>
        <p:txBody>
          <a:bodyPr wrap="square" lIns="0" tIns="0" rIns="0" bIns="0" rtlCol="0" anchor="ctr"/>
          <a:lstStyle/>
          <a:p>
            <a:pPr algn="l" indent="0" marL="0">
              <a:buNone/>
            </a:pPr>
            <a:r>
              <a:rPr lang="en-US" sz="4400" b="1" dirty="0">
                <a:solidFill>
                  <a:schemeClr val="bg1"/>
                </a:solidFill>
              </a:rPr>
              <a:t>Where to go next</a:t>
            </a:r>
            <a:endParaRPr lang="en-US" sz="4400" dirty="0"/>
          </a:p>
        </p:txBody>
      </p:sp>
      <p:sp>
        <p:nvSpPr>
          <p:cNvPr id="3" name="Exercise 1"/>
          <p:cNvSpPr/>
          <p:nvPr/>
        </p:nvSpPr>
        <p:spPr>
          <a:xfrm>
            <a:off x="731520" y="1691640"/>
            <a:ext cx="6949440" cy="640080"/>
          </a:xfrm>
          <a:prstGeom prst="roundRect">
            <a:avLst>
              <a:gd name="adj" fmla="val 11429"/>
            </a:avLst>
          </a:prstGeom>
          <a:solidFill>
            <a:schemeClr val="accent6"/>
          </a:solidFill>
          <a:ln/>
        </p:spPr>
      </p:sp>
      <p:sp>
        <p:nvSpPr>
          <p:cNvPr id="4" name="Text 2"/>
          <p:cNvSpPr txBox="1"/>
          <p:nvPr/>
        </p:nvSpPr>
        <p:spPr>
          <a:xfrm>
            <a:off x="960120" y="1691640"/>
            <a:ext cx="2286000" cy="640080"/>
          </a:xfrm>
          <a:prstGeom prst="rect">
            <a:avLst/>
          </a:prstGeom>
          <a:noFill/>
          <a:ln/>
        </p:spPr>
        <p:txBody>
          <a:bodyPr wrap="square" lIns="0" tIns="0" rIns="0" bIns="0" rtlCol="0" anchor="ctr"/>
          <a:lstStyle/>
          <a:p>
            <a:pPr indent="0" marL="0">
              <a:buNone/>
            </a:pPr>
            <a:r>
              <a:rPr lang="en-US" sz="1700" b="1" dirty="0">
                <a:solidFill>
                  <a:schemeClr val="accent2"/>
                </a:solidFill>
              </a:rPr>
              <a:t>Exercise 1</a:t>
            </a:r>
            <a:endParaRPr lang="en-US" sz="1700" dirty="0"/>
          </a:p>
        </p:txBody>
      </p:sp>
      <p:sp>
        <p:nvSpPr>
          <p:cNvPr id="5" name="Text 3"/>
          <p:cNvSpPr txBox="1"/>
          <p:nvPr/>
        </p:nvSpPr>
        <p:spPr>
          <a:xfrm>
            <a:off x="3246120" y="1691640"/>
            <a:ext cx="4297680" cy="640080"/>
          </a:xfrm>
          <a:prstGeom prst="rect">
            <a:avLst/>
          </a:prstGeom>
          <a:noFill/>
          <a:ln/>
        </p:spPr>
        <p:txBody>
          <a:bodyPr wrap="square" lIns="0" tIns="0" rIns="0" bIns="0" rtlCol="0" anchor="ctr"/>
          <a:lstStyle/>
          <a:p>
            <a:pPr indent="0" marL="0">
              <a:buNone/>
            </a:pPr>
            <a:r>
              <a:rPr lang="en-US" sz="1400" dirty="0">
                <a:solidFill>
                  <a:schemeClr val="bg1"/>
                </a:solidFill>
              </a:rPr>
              <a:t>Write Your AI Course Policy, with a label maker for your assignments</a:t>
            </a:r>
            <a:endParaRPr lang="en-US" sz="1400" dirty="0"/>
          </a:p>
        </p:txBody>
      </p:sp>
      <p:sp>
        <p:nvSpPr>
          <p:cNvPr id="6" name="Exercise 3"/>
          <p:cNvSpPr/>
          <p:nvPr/>
        </p:nvSpPr>
        <p:spPr>
          <a:xfrm>
            <a:off x="731520" y="2459736"/>
            <a:ext cx="6949440" cy="640080"/>
          </a:xfrm>
          <a:prstGeom prst="roundRect">
            <a:avLst>
              <a:gd name="adj" fmla="val 11429"/>
            </a:avLst>
          </a:prstGeom>
          <a:solidFill>
            <a:schemeClr val="accent6"/>
          </a:solidFill>
          <a:ln/>
        </p:spPr>
      </p:sp>
      <p:sp>
        <p:nvSpPr>
          <p:cNvPr id="7" name="Text 5"/>
          <p:cNvSpPr txBox="1"/>
          <p:nvPr/>
        </p:nvSpPr>
        <p:spPr>
          <a:xfrm>
            <a:off x="960120" y="2459736"/>
            <a:ext cx="2286000" cy="640080"/>
          </a:xfrm>
          <a:prstGeom prst="rect">
            <a:avLst/>
          </a:prstGeom>
          <a:noFill/>
          <a:ln/>
        </p:spPr>
        <p:txBody>
          <a:bodyPr wrap="square" lIns="0" tIns="0" rIns="0" bIns="0" rtlCol="0" anchor="ctr"/>
          <a:lstStyle/>
          <a:p>
            <a:pPr indent="0" marL="0">
              <a:buNone/>
            </a:pPr>
            <a:r>
              <a:rPr lang="en-US" sz="1700" b="1" dirty="0">
                <a:solidFill>
                  <a:schemeClr val="accent2"/>
                </a:solidFill>
              </a:rPr>
              <a:t>Exercise 3</a:t>
            </a:r>
            <a:endParaRPr lang="en-US" sz="1700" dirty="0"/>
          </a:p>
        </p:txBody>
      </p:sp>
      <p:sp>
        <p:nvSpPr>
          <p:cNvPr id="8" name="Text 6"/>
          <p:cNvSpPr txBox="1"/>
          <p:nvPr/>
        </p:nvSpPr>
        <p:spPr>
          <a:xfrm>
            <a:off x="3246120" y="2459736"/>
            <a:ext cx="4297680" cy="640080"/>
          </a:xfrm>
          <a:prstGeom prst="rect">
            <a:avLst/>
          </a:prstGeom>
          <a:noFill/>
          <a:ln/>
        </p:spPr>
        <p:txBody>
          <a:bodyPr wrap="square" lIns="0" tIns="0" rIns="0" bIns="0" rtlCol="0" anchor="ctr"/>
          <a:lstStyle/>
          <a:p>
            <a:pPr indent="0" marL="0">
              <a:buNone/>
            </a:pPr>
            <a:r>
              <a:rPr lang="en-US" sz="1400" dirty="0">
                <a:solidFill>
                  <a:schemeClr val="bg1"/>
                </a:solidFill>
              </a:rPr>
              <a:t>Build Your Checkpoints, with sample prompts for collecting evidence</a:t>
            </a:r>
            <a:endParaRPr lang="en-US" sz="1400" dirty="0"/>
          </a:p>
        </p:txBody>
      </p:sp>
      <p:sp>
        <p:nvSpPr>
          <p:cNvPr id="9" name="Exercise 4"/>
          <p:cNvSpPr/>
          <p:nvPr/>
        </p:nvSpPr>
        <p:spPr>
          <a:xfrm>
            <a:off x="731520" y="3227832"/>
            <a:ext cx="6949440" cy="640080"/>
          </a:xfrm>
          <a:prstGeom prst="roundRect">
            <a:avLst>
              <a:gd name="adj" fmla="val 11429"/>
            </a:avLst>
          </a:prstGeom>
          <a:solidFill>
            <a:schemeClr val="accent6"/>
          </a:solidFill>
          <a:ln/>
        </p:spPr>
      </p:sp>
      <p:sp>
        <p:nvSpPr>
          <p:cNvPr id="10" name="Text 8"/>
          <p:cNvSpPr txBox="1"/>
          <p:nvPr/>
        </p:nvSpPr>
        <p:spPr>
          <a:xfrm>
            <a:off x="960120" y="3227832"/>
            <a:ext cx="2286000" cy="640080"/>
          </a:xfrm>
          <a:prstGeom prst="rect">
            <a:avLst/>
          </a:prstGeom>
          <a:noFill/>
          <a:ln/>
        </p:spPr>
        <p:txBody>
          <a:bodyPr wrap="square" lIns="0" tIns="0" rIns="0" bIns="0" rtlCol="0" anchor="ctr"/>
          <a:lstStyle/>
          <a:p>
            <a:pPr indent="0" marL="0">
              <a:buNone/>
            </a:pPr>
            <a:r>
              <a:rPr lang="en-US" sz="1700" b="1" dirty="0">
                <a:solidFill>
                  <a:schemeClr val="accent2"/>
                </a:solidFill>
              </a:rPr>
              <a:t>Exercise 4</a:t>
            </a:r>
            <a:endParaRPr lang="en-US" sz="1700" dirty="0"/>
          </a:p>
        </p:txBody>
      </p:sp>
      <p:sp>
        <p:nvSpPr>
          <p:cNvPr id="11" name="Text 9"/>
          <p:cNvSpPr txBox="1"/>
          <p:nvPr/>
        </p:nvSpPr>
        <p:spPr>
          <a:xfrm>
            <a:off x="3246120" y="3227832"/>
            <a:ext cx="4297680" cy="640080"/>
          </a:xfrm>
          <a:prstGeom prst="rect">
            <a:avLst/>
          </a:prstGeom>
          <a:noFill/>
          <a:ln/>
        </p:spPr>
        <p:txBody>
          <a:bodyPr wrap="square" lIns="0" tIns="0" rIns="0" bIns="0" rtlCol="0" anchor="ctr"/>
          <a:lstStyle/>
          <a:p>
            <a:pPr indent="0" marL="0">
              <a:buNone/>
            </a:pPr>
            <a:r>
              <a:rPr lang="en-US" sz="1400" dirty="0">
                <a:solidFill>
                  <a:schemeClr val="bg1"/>
                </a:solidFill>
              </a:rPr>
              <a:t>Talk with Students About AI</a:t>
            </a:r>
            <a:endParaRPr lang="en-US" sz="1400" dirty="0"/>
          </a:p>
        </p:txBody>
      </p:sp>
      <p:sp>
        <p:nvSpPr>
          <p:cNvPr id="12" name="For students"/>
          <p:cNvSpPr/>
          <p:nvPr/>
        </p:nvSpPr>
        <p:spPr>
          <a:xfrm>
            <a:off x="731520" y="3995928"/>
            <a:ext cx="6949440" cy="640080"/>
          </a:xfrm>
          <a:prstGeom prst="roundRect">
            <a:avLst>
              <a:gd name="adj" fmla="val 11429"/>
            </a:avLst>
          </a:prstGeom>
          <a:solidFill>
            <a:schemeClr val="accent6"/>
          </a:solidFill>
          <a:ln/>
        </p:spPr>
      </p:sp>
      <p:sp>
        <p:nvSpPr>
          <p:cNvPr id="13" name="Text 11"/>
          <p:cNvSpPr txBox="1"/>
          <p:nvPr/>
        </p:nvSpPr>
        <p:spPr>
          <a:xfrm>
            <a:off x="960120" y="3995928"/>
            <a:ext cx="2286000" cy="640080"/>
          </a:xfrm>
          <a:prstGeom prst="rect">
            <a:avLst/>
          </a:prstGeom>
          <a:noFill/>
          <a:ln/>
        </p:spPr>
        <p:txBody>
          <a:bodyPr wrap="square" lIns="0" tIns="0" rIns="0" bIns="0" rtlCol="0" anchor="ctr"/>
          <a:lstStyle/>
          <a:p>
            <a:pPr indent="0" marL="0">
              <a:buNone/>
            </a:pPr>
            <a:r>
              <a:rPr lang="en-US" sz="1700" b="1" dirty="0">
                <a:solidFill>
                  <a:schemeClr val="accent2"/>
                </a:solidFill>
              </a:rPr>
              <a:t>Student AI pages</a:t>
            </a:r>
            <a:endParaRPr lang="en-US" sz="1700" dirty="0"/>
          </a:p>
        </p:txBody>
      </p:sp>
      <p:sp>
        <p:nvSpPr>
          <p:cNvPr id="14" name="Text 12"/>
          <p:cNvSpPr txBox="1"/>
          <p:nvPr/>
        </p:nvSpPr>
        <p:spPr>
          <a:xfrm>
            <a:off x="3246120" y="3995928"/>
            <a:ext cx="4297680" cy="640080"/>
          </a:xfrm>
          <a:prstGeom prst="rect">
            <a:avLst/>
          </a:prstGeom>
          <a:noFill/>
          <a:ln/>
        </p:spPr>
        <p:txBody>
          <a:bodyPr wrap="square" lIns="0" tIns="0" rIns="0" bIns="0" rtlCol="0" anchor="ctr"/>
          <a:lstStyle/>
          <a:p>
            <a:pPr indent="0" marL="0">
              <a:buNone/>
            </a:pPr>
            <a:r>
              <a:rPr lang="en-US" sz="1400" dirty="0">
                <a:solidFill>
                  <a:schemeClr val="bg1"/>
                </a:solidFill>
              </a:rPr>
              <a:t>The 3 Qs your students will see, in Student Resources</a:t>
            </a:r>
            <a:endParaRPr lang="en-US" sz="1400" dirty="0"/>
          </a:p>
        </p:txBody>
      </p:sp>
      <p:sp>
        <p:nvSpPr>
          <p:cNvPr id="15" name="Start Here"/>
          <p:cNvSpPr/>
          <p:nvPr/>
        </p:nvSpPr>
        <p:spPr>
          <a:xfrm>
            <a:off x="731520" y="4764024"/>
            <a:ext cx="6949440" cy="640080"/>
          </a:xfrm>
          <a:prstGeom prst="roundRect">
            <a:avLst>
              <a:gd name="adj" fmla="val 11429"/>
            </a:avLst>
          </a:prstGeom>
          <a:solidFill>
            <a:schemeClr val="accent6"/>
          </a:solidFill>
          <a:ln/>
        </p:spPr>
      </p:sp>
      <p:sp>
        <p:nvSpPr>
          <p:cNvPr id="16" name="Text 14"/>
          <p:cNvSpPr txBox="1"/>
          <p:nvPr/>
        </p:nvSpPr>
        <p:spPr>
          <a:xfrm>
            <a:off x="960120" y="4764024"/>
            <a:ext cx="2286000" cy="640080"/>
          </a:xfrm>
          <a:prstGeom prst="rect">
            <a:avLst/>
          </a:prstGeom>
          <a:noFill/>
          <a:ln/>
        </p:spPr>
        <p:txBody>
          <a:bodyPr wrap="square" lIns="0" tIns="0" rIns="0" bIns="0" rtlCol="0" anchor="ctr"/>
          <a:lstStyle/>
          <a:p>
            <a:pPr indent="0" marL="0">
              <a:buNone/>
            </a:pPr>
            <a:r>
              <a:rPr lang="en-US" sz="1700" b="1" dirty="0">
                <a:solidFill>
                  <a:schemeClr val="accent2"/>
                </a:solidFill>
              </a:rPr>
              <a:t>Start Here</a:t>
            </a:r>
            <a:endParaRPr lang="en-US" sz="1700" dirty="0"/>
          </a:p>
        </p:txBody>
      </p:sp>
      <p:sp>
        <p:nvSpPr>
          <p:cNvPr id="17" name="Text 15"/>
          <p:cNvSpPr txBox="1"/>
          <p:nvPr/>
        </p:nvSpPr>
        <p:spPr>
          <a:xfrm>
            <a:off x="3246120" y="4764024"/>
            <a:ext cx="4297680" cy="640080"/>
          </a:xfrm>
          <a:prstGeom prst="rect">
            <a:avLst/>
          </a:prstGeom>
          <a:noFill/>
          <a:ln/>
        </p:spPr>
        <p:txBody>
          <a:bodyPr wrap="square" lIns="0" tIns="0" rIns="0" bIns="0" rtlCol="0" anchor="ctr"/>
          <a:lstStyle/>
          <a:p>
            <a:pPr indent="0" marL="0">
              <a:buNone/>
            </a:pPr>
            <a:r>
              <a:rPr lang="en-US" sz="1400" dirty="0">
                <a:solidFill>
                  <a:schemeClr val="bg1"/>
                </a:solidFill>
              </a:rPr>
              <a:t>Missed a session? Everything in the workbook works on its own.</a:t>
            </a:r>
            <a:endParaRPr lang="en-US" sz="1400" dirty="0"/>
          </a:p>
        </p:txBody>
      </p:sp>
      <p:sp>
        <p:nvSpPr>
          <p:cNvPr id="18" name="Links"/>
          <p:cNvSpPr/>
          <p:nvPr/>
        </p:nvSpPr>
        <p:spPr>
          <a:xfrm>
            <a:off x="8183880" y="1691640"/>
            <a:ext cx="3291840" cy="3712464"/>
          </a:xfrm>
          <a:prstGeom prst="roundRect">
            <a:avLst>
              <a:gd name="adj" fmla="val 2222"/>
            </a:avLst>
          </a:prstGeom>
          <a:solidFill>
            <a:schemeClr val="bg1"/>
          </a:solidFill>
          <a:ln w="9525">
            <a:solidFill>
              <a:srgbClr val="D9E2EA"/>
            </a:solidFill>
            <a:prstDash val="solid"/>
          </a:ln>
        </p:spPr>
      </p:sp>
      <p:sp>
        <p:nvSpPr>
          <p:cNvPr id="19" name="Text 17"/>
          <p:cNvSpPr txBox="1"/>
          <p:nvPr/>
        </p:nvSpPr>
        <p:spPr>
          <a:xfrm>
            <a:off x="8412480" y="1920240"/>
            <a:ext cx="28346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THE WORKBOOK</a:t>
            </a:r>
            <a:endParaRPr lang="en-US" sz="1200" dirty="0"/>
          </a:p>
        </p:txBody>
      </p:sp>
      <p:sp>
        <p:nvSpPr>
          <p:cNvPr id="20" name="Text 18"/>
          <p:cNvSpPr txBox="1"/>
          <p:nvPr/>
        </p:nvSpPr>
        <p:spPr>
          <a:xfrm>
            <a:off x="8412480" y="2212848"/>
            <a:ext cx="2926080" cy="640080"/>
          </a:xfrm>
          <a:prstGeom prst="rect">
            <a:avLst/>
          </a:prstGeom>
          <a:noFill/>
          <a:ln/>
        </p:spPr>
        <p:txBody>
          <a:bodyPr wrap="square" lIns="0" tIns="0" rIns="0" bIns="0" rtlCol="0" anchor="t"/>
          <a:lstStyle/>
          <a:p>
            <a:pPr indent="0" marL="0">
              <a:buNone/>
            </a:pPr>
            <a:r>
              <a:rPr lang="en-US" sz="1400" b="1" dirty="0">
                <a:solidFill>
                  <a:schemeClr val="tx2"/>
                </a:solidFill>
              </a:rPr>
              <a:t>octc-instructional-design.github.io/</a:t>
            </a:r>
            <a:endParaRPr lang="en-US" sz="1400" dirty="0"/>
          </a:p>
          <a:p>
            <a:pPr indent="0" marL="0">
              <a:buNone/>
            </a:pPr>
            <a:r>
              <a:rPr lang="en-US" sz="1400" b="1" dirty="0">
                <a:solidFill>
                  <a:schemeClr val="tx2"/>
                </a:solidFill>
              </a:rPr>
              <a:t>ai-literacy-playbook/workbook</a:t>
            </a:r>
            <a:endParaRPr lang="en-US" sz="1400" dirty="0"/>
          </a:p>
        </p:txBody>
      </p:sp>
      <p:sp>
        <p:nvSpPr>
          <p:cNvPr id="21" name="Text 19"/>
          <p:cNvSpPr txBox="1"/>
          <p:nvPr/>
        </p:nvSpPr>
        <p:spPr>
          <a:xfrm>
            <a:off x="8412480" y="3017520"/>
            <a:ext cx="28346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FOR STUDENTS</a:t>
            </a:r>
            <a:endParaRPr lang="en-US" sz="1200" dirty="0"/>
          </a:p>
        </p:txBody>
      </p:sp>
      <p:sp>
        <p:nvSpPr>
          <p:cNvPr id="22" name="Text 20"/>
          <p:cNvSpPr txBox="1"/>
          <p:nvPr/>
        </p:nvSpPr>
        <p:spPr>
          <a:xfrm>
            <a:off x="8412480" y="3310128"/>
            <a:ext cx="2926080" cy="640080"/>
          </a:xfrm>
          <a:prstGeom prst="rect">
            <a:avLst/>
          </a:prstGeom>
          <a:noFill/>
          <a:ln/>
        </p:spPr>
        <p:txBody>
          <a:bodyPr wrap="square" lIns="0" tIns="0" rIns="0" bIns="0" rtlCol="0" anchor="t"/>
          <a:lstStyle/>
          <a:p>
            <a:pPr indent="0" marL="0">
              <a:buNone/>
            </a:pPr>
            <a:r>
              <a:rPr lang="en-US" sz="1400" b="1" dirty="0">
                <a:solidFill>
                  <a:schemeClr val="tx2"/>
                </a:solidFill>
              </a:rPr>
              <a:t>octc-instructional-design.github.io/</a:t>
            </a:r>
            <a:endParaRPr lang="en-US" sz="1400" dirty="0"/>
          </a:p>
          <a:p>
            <a:pPr indent="0" marL="0">
              <a:buNone/>
            </a:pPr>
            <a:r>
              <a:rPr lang="en-US" sz="1400" b="1" dirty="0">
                <a:solidFill>
                  <a:schemeClr val="tx2"/>
                </a:solidFill>
              </a:rPr>
              <a:t>Bb_Start_Here/ai-literacy.html</a:t>
            </a:r>
            <a:endParaRPr lang="en-US" sz="1400" dirty="0"/>
          </a:p>
        </p:txBody>
      </p:sp>
      <p:sp>
        <p:nvSpPr>
          <p:cNvPr id="23" name="Text 21"/>
          <p:cNvSpPr txBox="1"/>
          <p:nvPr/>
        </p:nvSpPr>
        <p:spPr>
          <a:xfrm>
            <a:off x="8412480" y="4114800"/>
            <a:ext cx="2834640" cy="274320"/>
          </a:xfrm>
          <a:prstGeom prst="rect">
            <a:avLst/>
          </a:prstGeom>
          <a:noFill/>
          <a:ln/>
        </p:spPr>
        <p:txBody>
          <a:bodyPr wrap="square" lIns="0" tIns="0" rIns="0" bIns="0" rtlCol="0" anchor="t"/>
          <a:lstStyle/>
          <a:p>
            <a:pPr indent="0" marL="0">
              <a:buNone/>
            </a:pPr>
            <a:r>
              <a:rPr lang="en-US" sz="1200" b="1" spc="200" kern="0" dirty="0">
                <a:solidFill>
                  <a:schemeClr val="accent1"/>
                </a:solidFill>
              </a:rPr>
              <a:t>QUESTIONS</a:t>
            </a:r>
            <a:endParaRPr lang="en-US" sz="1200" dirty="0"/>
          </a:p>
        </p:txBody>
      </p:sp>
      <p:sp>
        <p:nvSpPr>
          <p:cNvPr id="24" name="Text 22"/>
          <p:cNvSpPr txBox="1"/>
          <p:nvPr/>
        </p:nvSpPr>
        <p:spPr>
          <a:xfrm>
            <a:off x="8412480" y="4407408"/>
            <a:ext cx="2926080" cy="640080"/>
          </a:xfrm>
          <a:prstGeom prst="rect">
            <a:avLst/>
          </a:prstGeom>
          <a:noFill/>
          <a:ln/>
        </p:spPr>
        <p:txBody>
          <a:bodyPr wrap="square" lIns="0" tIns="0" rIns="0" bIns="0" rtlCol="0" anchor="t"/>
          <a:lstStyle/>
          <a:p>
            <a:pPr indent="0" marL="0">
              <a:buNone/>
            </a:pPr>
            <a:r>
              <a:rPr lang="en-US" sz="1400" dirty="0">
                <a:solidFill>
                  <a:schemeClr val="tx1"/>
                </a:solidFill>
              </a:rPr>
              <a:t>Stephanie Self</a:t>
            </a:r>
            <a:endParaRPr lang="en-US" sz="1400" dirty="0"/>
          </a:p>
          <a:p>
            <a:pPr indent="0" marL="0">
              <a:buNone/>
            </a:pPr>
            <a:r>
              <a:rPr lang="en-US" sz="1400" dirty="0">
                <a:solidFill>
                  <a:schemeClr val="tx1"/>
                </a:solidFill>
              </a:rPr>
              <a:t>stephanie.self@kctcs.edu</a:t>
            </a:r>
            <a:endParaRPr lang="en-US" sz="1400" dirty="0"/>
          </a:p>
        </p:txBody>
      </p:sp>
    </p:spTree>
  </p:cSld>
  <p:clrMapOvr>
    <a:masterClrMapping/>
  </p:clrMapOvr>
</p:sld>
</file>

<file path=ppt/theme/theme1.xml><?xml version="1.0" encoding="utf-8"?>
<a:theme xmlns:a="http://schemas.openxmlformats.org/drawingml/2006/main" name="BE the Change">
  <a:themeElements>
    <a:clrScheme name="BE the Change">
      <a:dk1>
        <a:srgbClr val="17212B"/>
      </a:dk1>
      <a:lt1>
        <a:srgbClr val="FFFFFF"/>
      </a:lt1>
      <a:dk2>
        <a:srgbClr val="011D41"/>
      </a:dk2>
      <a:lt2>
        <a:srgbClr val="F5F8FB"/>
      </a:lt2>
      <a:accent1>
        <a:srgbClr val="00467F"/>
      </a:accent1>
      <a:accent2>
        <a:srgbClr val="E7A614"/>
      </a:accent2>
      <a:accent3>
        <a:srgbClr val="EAF4FB"/>
      </a:accent3>
      <a:accent4>
        <a:srgbClr val="FFF5DC"/>
      </a:accent4>
      <a:accent5>
        <a:srgbClr val="52606D"/>
      </a:accent5>
      <a:accent6>
        <a:srgbClr val="00345F"/>
      </a:accent6>
      <a:hlink>
        <a:srgbClr val="00467F"/>
      </a:hlink>
      <a:folHlink>
        <a:srgbClr val="00345F"/>
      </a:folHlink>
    </a:clrScheme>
    <a:fontScheme name="BE the Chang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the Change: From Playbook to Practice</dc:title>
  <dc:subject>PptxGenJS Presentation</dc:subject>
  <dc:creator>Stephanie Self</dc:creator>
  <cp:lastModifiedBy>Stephanie Self</cp:lastModifiedBy>
  <cp:revision>1</cp:revision>
  <dcterms:created xsi:type="dcterms:W3CDTF">2026-10-05T15:07:09Z</dcterms:created>
  <dcterms:modified xsi:type="dcterms:W3CDTF">2026-10-05T15:07:09Z</dcterms:modified>
</cp:coreProperties>
</file>