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8" r:id="rId4"/>
    <p:sldId id="259" r:id="rId5"/>
    <p:sldId id="260" r:id="rId6"/>
    <p:sldId id="261" r:id="rId7"/>
    <p:sldId id="262" r:id="rId8"/>
    <p:sldId id="265" r:id="rId9"/>
    <p:sldId id="264" r:id="rId10"/>
  </p:sldIdLst>
  <p:sldSz cx="12192000" cy="685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8" d="100"/>
          <a:sy n="68"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f, Stephanie L (Owensboro)" userId="400da0ce-77b5-4f8e-be7c-f50f1ed51b32" providerId="ADAL" clId="{2ED64FFA-B6C6-44A8-AF18-FDE34963BCF2}"/>
    <pc:docChg chg="undo custSel addSld delSld modSld">
      <pc:chgData name="Self, Stephanie L (Owensboro)" userId="400da0ce-77b5-4f8e-be7c-f50f1ed51b32" providerId="ADAL" clId="{2ED64FFA-B6C6-44A8-AF18-FDE34963BCF2}" dt="2026-08-25T22:24:34.265" v="34" actId="1076"/>
      <pc:docMkLst>
        <pc:docMk/>
      </pc:docMkLst>
      <pc:sldChg chg="addSp delSp modSp mod">
        <pc:chgData name="Self, Stephanie L (Owensboro)" userId="400da0ce-77b5-4f8e-be7c-f50f1ed51b32" providerId="ADAL" clId="{2ED64FFA-B6C6-44A8-AF18-FDE34963BCF2}" dt="2026-08-25T22:24:19.615" v="31" actId="21"/>
        <pc:sldMkLst>
          <pc:docMk/>
          <pc:sldMk cId="0" sldId="256"/>
        </pc:sldMkLst>
        <pc:picChg chg="add del mod">
          <ac:chgData name="Self, Stephanie L (Owensboro)" userId="400da0ce-77b5-4f8e-be7c-f50f1ed51b32" providerId="ADAL" clId="{2ED64FFA-B6C6-44A8-AF18-FDE34963BCF2}" dt="2026-08-25T22:24:19.615" v="31" actId="21"/>
          <ac:picMkLst>
            <pc:docMk/>
            <pc:sldMk cId="0" sldId="256"/>
            <ac:picMk id="8" creationId="{FE44669F-AC3D-72A7-891B-1B133F7B802F}"/>
          </ac:picMkLst>
        </pc:picChg>
      </pc:sldChg>
      <pc:sldChg chg="modSp mod">
        <pc:chgData name="Self, Stephanie L (Owensboro)" userId="400da0ce-77b5-4f8e-be7c-f50f1ed51b32" providerId="ADAL" clId="{2ED64FFA-B6C6-44A8-AF18-FDE34963BCF2}" dt="2026-08-25T22:23:49.180" v="26" actId="1076"/>
        <pc:sldMkLst>
          <pc:docMk/>
          <pc:sldMk cId="0" sldId="258"/>
        </pc:sldMkLst>
        <pc:picChg chg="mod">
          <ac:chgData name="Self, Stephanie L (Owensboro)" userId="400da0ce-77b5-4f8e-be7c-f50f1ed51b32" providerId="ADAL" clId="{2ED64FFA-B6C6-44A8-AF18-FDE34963BCF2}" dt="2026-08-25T22:23:49.180" v="26" actId="1076"/>
          <ac:picMkLst>
            <pc:docMk/>
            <pc:sldMk cId="0" sldId="258"/>
            <ac:picMk id="6" creationId="{00000000-0000-0000-0000-000000000000}"/>
          </ac:picMkLst>
        </pc:picChg>
      </pc:sldChg>
      <pc:sldChg chg="addSp delSp modSp mod">
        <pc:chgData name="Self, Stephanie L (Owensboro)" userId="400da0ce-77b5-4f8e-be7c-f50f1ed51b32" providerId="ADAL" clId="{2ED64FFA-B6C6-44A8-AF18-FDE34963BCF2}" dt="2026-08-25T22:24:34.265" v="34" actId="1076"/>
        <pc:sldMkLst>
          <pc:docMk/>
          <pc:sldMk cId="0" sldId="262"/>
        </pc:sldMkLst>
        <pc:picChg chg="add del">
          <ac:chgData name="Self, Stephanie L (Owensboro)" userId="400da0ce-77b5-4f8e-be7c-f50f1ed51b32" providerId="ADAL" clId="{2ED64FFA-B6C6-44A8-AF18-FDE34963BCF2}" dt="2026-08-25T22:22:36.145" v="8" actId="22"/>
          <ac:picMkLst>
            <pc:docMk/>
            <pc:sldMk cId="0" sldId="262"/>
            <ac:picMk id="20" creationId="{61934106-D2E3-0AAA-E31E-94BD7452D0EF}"/>
          </ac:picMkLst>
        </pc:picChg>
        <pc:picChg chg="add mod">
          <ac:chgData name="Self, Stephanie L (Owensboro)" userId="400da0ce-77b5-4f8e-be7c-f50f1ed51b32" providerId="ADAL" clId="{2ED64FFA-B6C6-44A8-AF18-FDE34963BCF2}" dt="2026-08-25T22:24:34.265" v="34" actId="1076"/>
          <ac:picMkLst>
            <pc:docMk/>
            <pc:sldMk cId="0" sldId="262"/>
            <ac:picMk id="22" creationId="{3913F009-DB2B-CD94-3FB9-D9F422FB9823}"/>
          </ac:picMkLst>
        </pc:picChg>
      </pc:sldChg>
      <pc:sldChg chg="addSp delSp modSp del mod">
        <pc:chgData name="Self, Stephanie L (Owensboro)" userId="400da0ce-77b5-4f8e-be7c-f50f1ed51b32" providerId="ADAL" clId="{2ED64FFA-B6C6-44A8-AF18-FDE34963BCF2}" dt="2026-08-25T22:22:40.624" v="9" actId="2696"/>
        <pc:sldMkLst>
          <pc:docMk/>
          <pc:sldMk cId="0" sldId="263"/>
        </pc:sldMkLst>
        <pc:spChg chg="del mod">
          <ac:chgData name="Self, Stephanie L (Owensboro)" userId="400da0ce-77b5-4f8e-be7c-f50f1ed51b32" providerId="ADAL" clId="{2ED64FFA-B6C6-44A8-AF18-FDE34963BCF2}" dt="2026-08-25T22:21:52.784" v="4" actId="478"/>
          <ac:spMkLst>
            <pc:docMk/>
            <pc:sldMk cId="0" sldId="263"/>
            <ac:spMk id="2" creationId="{00000000-0000-0000-0000-000000000000}"/>
          </ac:spMkLst>
        </pc:spChg>
        <pc:spChg chg="add del">
          <ac:chgData name="Self, Stephanie L (Owensboro)" userId="400da0ce-77b5-4f8e-be7c-f50f1ed51b32" providerId="ADAL" clId="{2ED64FFA-B6C6-44A8-AF18-FDE34963BCF2}" dt="2026-08-25T22:21:55.761" v="6" actId="22"/>
          <ac:spMkLst>
            <pc:docMk/>
            <pc:sldMk cId="0" sldId="263"/>
            <ac:spMk id="15" creationId="{B466A8AD-9C77-AE82-8B98-48B42523D6B6}"/>
          </ac:spMkLst>
        </pc:spChg>
      </pc:sldChg>
      <pc:sldChg chg="modSp mod">
        <pc:chgData name="Self, Stephanie L (Owensboro)" userId="400da0ce-77b5-4f8e-be7c-f50f1ed51b32" providerId="ADAL" clId="{2ED64FFA-B6C6-44A8-AF18-FDE34963BCF2}" dt="2026-08-25T22:23:44.273" v="25" actId="14100"/>
        <pc:sldMkLst>
          <pc:docMk/>
          <pc:sldMk cId="0" sldId="264"/>
        </pc:sldMkLst>
        <pc:picChg chg="mod">
          <ac:chgData name="Self, Stephanie L (Owensboro)" userId="400da0ce-77b5-4f8e-be7c-f50f1ed51b32" providerId="ADAL" clId="{2ED64FFA-B6C6-44A8-AF18-FDE34963BCF2}" dt="2026-08-25T22:23:44.273" v="25" actId="14100"/>
          <ac:picMkLst>
            <pc:docMk/>
            <pc:sldMk cId="0" sldId="264"/>
            <ac:picMk id="4" creationId="{00000000-0000-0000-0000-000000000000}"/>
          </ac:picMkLst>
        </pc:picChg>
      </pc:sldChg>
      <pc:sldChg chg="addSp modSp new mod">
        <pc:chgData name="Self, Stephanie L (Owensboro)" userId="400da0ce-77b5-4f8e-be7c-f50f1ed51b32" providerId="ADAL" clId="{2ED64FFA-B6C6-44A8-AF18-FDE34963BCF2}" dt="2026-08-25T22:23:25.225" v="24" actId="207"/>
        <pc:sldMkLst>
          <pc:docMk/>
          <pc:sldMk cId="1458763441" sldId="265"/>
        </pc:sldMkLst>
        <pc:spChg chg="add mod">
          <ac:chgData name="Self, Stephanie L (Owensboro)" userId="400da0ce-77b5-4f8e-be7c-f50f1ed51b32" providerId="ADAL" clId="{2ED64FFA-B6C6-44A8-AF18-FDE34963BCF2}" dt="2026-08-25T22:22:59.109" v="13" actId="403"/>
          <ac:spMkLst>
            <pc:docMk/>
            <pc:sldMk cId="1458763441" sldId="265"/>
            <ac:spMk id="3" creationId="{1753F0BD-7CBC-9B59-7899-CA8B5DD408F3}"/>
          </ac:spMkLst>
        </pc:spChg>
        <pc:spChg chg="add mod">
          <ac:chgData name="Self, Stephanie L (Owensboro)" userId="400da0ce-77b5-4f8e-be7c-f50f1ed51b32" providerId="ADAL" clId="{2ED64FFA-B6C6-44A8-AF18-FDE34963BCF2}" dt="2026-08-25T22:23:04.659" v="14" actId="1076"/>
          <ac:spMkLst>
            <pc:docMk/>
            <pc:sldMk cId="1458763441" sldId="265"/>
            <ac:spMk id="5" creationId="{B535773C-3727-2A59-6ED8-87BA4C4A5CD1}"/>
          </ac:spMkLst>
        </pc:spChg>
        <pc:spChg chg="add mod">
          <ac:chgData name="Self, Stephanie L (Owensboro)" userId="400da0ce-77b5-4f8e-be7c-f50f1ed51b32" providerId="ADAL" clId="{2ED64FFA-B6C6-44A8-AF18-FDE34963BCF2}" dt="2026-08-25T22:23:16.717" v="23" actId="1035"/>
          <ac:spMkLst>
            <pc:docMk/>
            <pc:sldMk cId="1458763441" sldId="265"/>
            <ac:spMk id="7" creationId="{C98647A1-529F-87E5-2DF9-E55B55FF00C2}"/>
          </ac:spMkLst>
        </pc:spChg>
        <pc:spChg chg="add mod">
          <ac:chgData name="Self, Stephanie L (Owensboro)" userId="400da0ce-77b5-4f8e-be7c-f50f1ed51b32" providerId="ADAL" clId="{2ED64FFA-B6C6-44A8-AF18-FDE34963BCF2}" dt="2026-08-25T22:23:16.717" v="23" actId="1035"/>
          <ac:spMkLst>
            <pc:docMk/>
            <pc:sldMk cId="1458763441" sldId="265"/>
            <ac:spMk id="9" creationId="{B4E54F85-CF86-1DC9-51C1-7A37B2EC0D4D}"/>
          </ac:spMkLst>
        </pc:spChg>
        <pc:spChg chg="add mod">
          <ac:chgData name="Self, Stephanie L (Owensboro)" userId="400da0ce-77b5-4f8e-be7c-f50f1ed51b32" providerId="ADAL" clId="{2ED64FFA-B6C6-44A8-AF18-FDE34963BCF2}" dt="2026-08-25T22:23:16.717" v="23" actId="1035"/>
          <ac:spMkLst>
            <pc:docMk/>
            <pc:sldMk cId="1458763441" sldId="265"/>
            <ac:spMk id="11" creationId="{0476E38D-7118-0E01-435F-1704DFF79C70}"/>
          </ac:spMkLst>
        </pc:spChg>
        <pc:spChg chg="add mod">
          <ac:chgData name="Self, Stephanie L (Owensboro)" userId="400da0ce-77b5-4f8e-be7c-f50f1ed51b32" providerId="ADAL" clId="{2ED64FFA-B6C6-44A8-AF18-FDE34963BCF2}" dt="2026-08-25T22:23:16.717" v="23" actId="1035"/>
          <ac:spMkLst>
            <pc:docMk/>
            <pc:sldMk cId="1458763441" sldId="265"/>
            <ac:spMk id="13" creationId="{25A157F2-3FCD-807D-E37E-B7CD01427A8E}"/>
          </ac:spMkLst>
        </pc:spChg>
        <pc:spChg chg="add mod">
          <ac:chgData name="Self, Stephanie L (Owensboro)" userId="400da0ce-77b5-4f8e-be7c-f50f1ed51b32" providerId="ADAL" clId="{2ED64FFA-B6C6-44A8-AF18-FDE34963BCF2}" dt="2026-08-25T22:23:16.717" v="23" actId="1035"/>
          <ac:spMkLst>
            <pc:docMk/>
            <pc:sldMk cId="1458763441" sldId="265"/>
            <ac:spMk id="15" creationId="{AB6C0E25-5CE8-8DA6-B0E8-CE9561C1B3EC}"/>
          </ac:spMkLst>
        </pc:spChg>
        <pc:spChg chg="add mod">
          <ac:chgData name="Self, Stephanie L (Owensboro)" userId="400da0ce-77b5-4f8e-be7c-f50f1ed51b32" providerId="ADAL" clId="{2ED64FFA-B6C6-44A8-AF18-FDE34963BCF2}" dt="2026-08-25T22:23:16.717" v="23" actId="1035"/>
          <ac:spMkLst>
            <pc:docMk/>
            <pc:sldMk cId="1458763441" sldId="265"/>
            <ac:spMk id="17" creationId="{E6FDF1C6-B9DE-308B-BB99-DFDD5E24CCAE}"/>
          </ac:spMkLst>
        </pc:spChg>
        <pc:spChg chg="mod">
          <ac:chgData name="Self, Stephanie L (Owensboro)" userId="400da0ce-77b5-4f8e-be7c-f50f1ed51b32" providerId="ADAL" clId="{2ED64FFA-B6C6-44A8-AF18-FDE34963BCF2}" dt="2026-08-25T22:23:16.717" v="23" actId="1035"/>
          <ac:spMkLst>
            <pc:docMk/>
            <pc:sldMk cId="1458763441" sldId="265"/>
            <ac:spMk id="19" creationId="{20F59F28-8C7E-F51A-65D7-81D0FA8DAECE}"/>
          </ac:spMkLst>
        </pc:spChg>
        <pc:spChg chg="add mod">
          <ac:chgData name="Self, Stephanie L (Owensboro)" userId="400da0ce-77b5-4f8e-be7c-f50f1ed51b32" providerId="ADAL" clId="{2ED64FFA-B6C6-44A8-AF18-FDE34963BCF2}" dt="2026-08-25T22:23:16.717" v="23" actId="1035"/>
          <ac:spMkLst>
            <pc:docMk/>
            <pc:sldMk cId="1458763441" sldId="265"/>
            <ac:spMk id="21" creationId="{9ED5BABE-0080-E1F6-4EC2-893BF0BF09E8}"/>
          </ac:spMkLst>
        </pc:spChg>
        <pc:spChg chg="add mod">
          <ac:chgData name="Self, Stephanie L (Owensboro)" userId="400da0ce-77b5-4f8e-be7c-f50f1ed51b32" providerId="ADAL" clId="{2ED64FFA-B6C6-44A8-AF18-FDE34963BCF2}" dt="2026-08-25T22:23:25.225" v="24" actId="207"/>
          <ac:spMkLst>
            <pc:docMk/>
            <pc:sldMk cId="1458763441" sldId="265"/>
            <ac:spMk id="23" creationId="{7791AF13-37A3-276A-9609-F9F1E1FD22A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5917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90416" tIns="45208" rIns="90416" bIns="45208"/>
          <a:lstStyle/>
          <a:p>
            <a:r>
              <a:rPr lang="en-US" dirty="0"/>
              <a:t>Do not open with introductions or an icebreaker. The first thing that happens in this room is the rule. Hold this slide for a few seconds only.</a:t>
            </a:r>
          </a:p>
        </p:txBody>
      </p:sp>
      <p:sp>
        <p:nvSpPr>
          <p:cNvPr id="4" name="Slide Number Placeholder 3"/>
          <p:cNvSpPr>
            <a:spLocks noGrp="1"/>
          </p:cNvSpPr>
          <p:nvPr>
            <p:ph type="sldNum" sz="quarter" idx="10"/>
          </p:nvPr>
        </p:nvSpPr>
        <p:spPr/>
        <p:txBody>
          <a:bodyPr lIns="90416" tIns="45208" rIns="90416" bIns="45208"/>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90416" tIns="45208" rIns="90416" bIns="45208"/>
          <a:lstStyle/>
          <a:p>
            <a:r>
              <a:t>Say the rule as a rule, and name the enforcement in advance, or faculty politely ignore it out of habit rather than resistance. Naming enforcement up front turns your later coaching interruptions into a promise being kept.</a:t>
            </a:r>
          </a:p>
          <a:p>
            <a:r>
              <a:t>Do not preview the second half. "You'll see why later" is the complete answer to any question about the design.</a:t>
            </a:r>
          </a:p>
          <a:p>
            <a:r>
              <a:t>THINK-ALOUD FOLLOWS IMMEDIATELY (about 3 minutes, live, on your own screen). Narrate the noticing, not the prompting technique:
"I'm about to ask it about something I genuinely don't know."
"Notice I just hesitated before typing that detail. Why did I hesitate?"
"Before I hit enter, watch what I'm doing here. I'm giving it context it doesn't have: who this is for, what I've already tried, what a useful answer would look like."
"It sounds confident. Do I actually know if this is right? I don't."
"Right now I have to decide whether to just take this. And I notice I kind of want to."</a:t>
            </a:r>
          </a:p>
          <a:p>
            <a:r>
              <a:t>The context-setting line is the only place in the workshop that models technique. It satisfies the Institute's requirement to demonstrate effective use. Do not expand it into a prompting lesson.</a:t>
            </a:r>
          </a:p>
        </p:txBody>
      </p:sp>
      <p:sp>
        <p:nvSpPr>
          <p:cNvPr id="4" name="Slide Number Placeholder 3"/>
          <p:cNvSpPr>
            <a:spLocks noGrp="1"/>
          </p:cNvSpPr>
          <p:nvPr>
            <p:ph type="sldNum" sz="quarter" idx="10"/>
          </p:nvPr>
        </p:nvSpPr>
        <p:spPr/>
        <p:txBody>
          <a:bodyPr lIns="90416" tIns="45208" rIns="90416" bIns="45208"/>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90416" tIns="45208" rIns="90416" bIns="45208"/>
          <a:lstStyle/>
          <a:p>
            <a:r>
              <a:rPr lang="en-US" dirty="0"/>
              <a:t>This slide stays up for the entire 20-minute work block. People who stall at minute eight need the frame and seed menu still visible.
If someone announces a work task, redirect out loud: "Not that one — that's a teacher task and today you're a student. Give me something from your actual life." Correcting one person publicly also corrects the four about to do it quietly.
Coaching interruptions at roughly minutes 6, 12, 17.</a:t>
            </a:r>
          </a:p>
        </p:txBody>
      </p:sp>
      <p:sp>
        <p:nvSpPr>
          <p:cNvPr id="4" name="Slide Number Placeholder 3"/>
          <p:cNvSpPr>
            <a:spLocks noGrp="1"/>
          </p:cNvSpPr>
          <p:nvPr>
            <p:ph type="sldNum" sz="quarter" idx="10"/>
          </p:nvPr>
        </p:nvSpPr>
        <p:spPr/>
        <p:txBody>
          <a:bodyPr lIns="90416" tIns="45208" rIns="90416" bIns="45208"/>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90416" tIns="45208" rIns="90416" bIns="45208"/>
          <a:lstStyle/>
          <a:p>
            <a:r>
              <a:t>DISTRIBUTE HANDOUT 1 (the question card) now, as you start speaking. Not before. It carries the five questions and the wall link and nothing else.</a:t>
            </a:r>
          </a:p>
          <a:p>
            <a:r>
              <a:t>Stays up for the full 10-minute reflection block.</a:t>
            </a:r>
          </a:p>
          <a:p>
            <a:r>
              <a:t>Each question maps one-to-one to a BE behavior in disguised language. Do not put the mapping on this slide, on the wall, or anywhere participants can see before the reveal.</a:t>
            </a:r>
          </a:p>
          <a:p>
            <a:r>
              <a:t>Question 5 is the closer. Do not soften it or move it earlier.</a:t>
            </a:r>
          </a:p>
          <a:p>
            <a:r>
              <a:t>If posts are thin, say once: "One more sentence on the one that's hardest to answer." Do not name which one.</a:t>
            </a:r>
          </a:p>
        </p:txBody>
      </p:sp>
      <p:sp>
        <p:nvSpPr>
          <p:cNvPr id="4" name="Slide Number Placeholder 3"/>
          <p:cNvSpPr>
            <a:spLocks noGrp="1"/>
          </p:cNvSpPr>
          <p:nvPr>
            <p:ph type="sldNum" sz="quarter" idx="10"/>
          </p:nvPr>
        </p:nvSpPr>
        <p:spPr/>
        <p:txBody>
          <a:bodyPr lIns="90416" tIns="45208" rIns="90416" bIns="45208"/>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90416" tIns="45208" rIns="90416" bIns="45208"/>
          <a:lstStyle/>
          <a:p>
            <a:r>
              <a:rPr lang="en-US" dirty="0"/>
              <a:t>Near-empty by design. Nothing on screen should compete with the sentence.
Sixty seconds. Let people stand up for ten of them. Do not summarize the first half, do not thank people for participating, do not preview the replay. Any content here converts a role change into a transition slide.
In Format A this transition is held across a catered lunch; this slide is doing that work in one minute.</a:t>
            </a:r>
          </a:p>
        </p:txBody>
      </p:sp>
      <p:sp>
        <p:nvSpPr>
          <p:cNvPr id="4" name="Slide Number Placeholder 3"/>
          <p:cNvSpPr>
            <a:spLocks noGrp="1"/>
          </p:cNvSpPr>
          <p:nvPr>
            <p:ph type="sldNum" sz="quarter" idx="10"/>
          </p:nvPr>
        </p:nvSpPr>
        <p:spPr/>
        <p:txBody>
          <a:bodyPr lIns="90416" tIns="45208" rIns="90416" bIns="45208"/>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p/>
        </p:txBody>
      </p:sp>
      <p:sp>
        <p:nvSpPr>
          <p:cNvPr id="3" name="Notes Placeholder 2"/>
          <p:cNvSpPr>
            <a:spLocks noGrp="1"/>
          </p:cNvSpPr>
          <p:nvPr>
            <p:ph type="body" idx="1"/>
          </p:nvPr>
        </p:nvSpPr>
        <p:spPr/>
        <p:txBody>
          <a:bodyPr lIns="90416" tIns="45208" rIns="90416" bIns="45208"/>
          <a:lstStyle/>
          <a:p>
            <a:r>
              <a:rPr lang="en-US" dirty="0"/>
              <a:t>Five minutes is generous. Do not expand it. If the design worked, participants are ahead of you by the third behavior. Adding definitions or descriptors converts a recognition into a lecture.
Pause after each behavior name. The pause is where recognition happens.
If someone guessed BE earlier, that does not weaken this: the power is that THEIR five answers turn out to be the five behaviors.
End by pointing at the agenda: BE the Student, BE the Teacher, and one BE left.</a:t>
            </a:r>
          </a:p>
        </p:txBody>
      </p:sp>
      <p:sp>
        <p:nvSpPr>
          <p:cNvPr id="4" name="Slide Number Placeholder 3"/>
          <p:cNvSpPr>
            <a:spLocks noGrp="1"/>
          </p:cNvSpPr>
          <p:nvPr>
            <p:ph type="sldNum" sz="quarter" idx="10"/>
          </p:nvPr>
        </p:nvSpPr>
        <p:spPr/>
        <p:txBody>
          <a:bodyPr lIns="90416" tIns="45208" rIns="90416" bIns="45208"/>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90416" tIns="45208" rIns="90416" bIns="45208"/>
          <a:lstStyle/>
          <a:p>
            <a:r>
              <a:rPr lang="en-US" dirty="0"/>
              <a:t>End on the line. Do not add logistics, do not solicit feedback verbally, do not open the floor for questions after this. Announcements belong before this segment or in a follow-up email.
Stay in the room afterward. The best conversations happen in the ten minutes after you stop talking.</a:t>
            </a:r>
          </a:p>
        </p:txBody>
      </p:sp>
      <p:sp>
        <p:nvSpPr>
          <p:cNvPr id="4" name="Slide Number Placeholder 3"/>
          <p:cNvSpPr>
            <a:spLocks noGrp="1"/>
          </p:cNvSpPr>
          <p:nvPr>
            <p:ph type="sldNum" sz="quarter" idx="10"/>
          </p:nvPr>
        </p:nvSpPr>
        <p:spPr/>
        <p:txBody>
          <a:bodyPr lIns="90416" tIns="45208" rIns="90416" bIns="45208"/>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lIns="90416" tIns="45208" rIns="90416" bIns="45208"/>
          <a:lstStyle/>
          <a:p>
            <a:r>
              <a:rPr lang="en-US" dirty="0"/>
              <a:t>Hand out the One-Change Card now. Give people two full minutes of quiet to write. Do not fill the silence.</a:t>
            </a:r>
          </a:p>
          <a:p>
            <a:r>
              <a:rPr lang="en-US" dirty="0"/>
              <a:t>The date is the part that matters. Wait until you see people writing one.</a:t>
            </a:r>
          </a:p>
          <a:p>
            <a:r>
              <a:rPr lang="en-US" dirty="0"/>
              <a:t>Point at the QR code once: the BE the Change workbook is where the card gets built. Exercise 2 takes the one change on the card and walks through it step by step.</a:t>
            </a:r>
          </a:p>
          <a:p>
            <a:r>
              <a:rPr lang="en-US" dirty="0"/>
              <a:t>Name Part 2 in one sentence: a 45-minute working session where everyone builds their one change together. Give the date if it is scheduled. Do not describe the workbook's other exercises here.</a:t>
            </a:r>
          </a:p>
          <a:p>
            <a:r>
              <a:rPr lang="en-US" dirty="0"/>
              <a:t>Faculty who would rather start on their own can begin at the workbook's Start Here page.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notesSlide" Target="../notesSlides/not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11D41"/>
        </a:solidFill>
        <a:effectLst/>
      </p:bgPr>
    </p:bg>
    <p:spTree>
      <p:nvGrpSpPr>
        <p:cNvPr id="1" name=""/>
        <p:cNvGrpSpPr/>
        <p:nvPr/>
      </p:nvGrpSpPr>
      <p:grpSpPr>
        <a:xfrm>
          <a:off x="0" y="0"/>
          <a:ext cx="0" cy="0"/>
          <a:chOff x="0" y="0"/>
          <a:chExt cx="0" cy="0"/>
        </a:xfrm>
      </p:grpSpPr>
      <p:pic>
        <p:nvPicPr>
          <p:cNvPr id="2" name="Image 0" descr="/home/claude/brand/Owensboro_vert_RGBrev.png"/>
          <p:cNvPicPr>
            <a:picLocks noChangeAspect="1"/>
          </p:cNvPicPr>
          <p:nvPr/>
        </p:nvPicPr>
        <p:blipFill>
          <a:blip r:embed="rId3"/>
          <a:stretch>
            <a:fillRect/>
          </a:stretch>
        </p:blipFill>
        <p:spPr>
          <a:xfrm>
            <a:off x="777240" y="566928"/>
            <a:ext cx="2926080" cy="1728216"/>
          </a:xfrm>
          <a:prstGeom prst="rect">
            <a:avLst/>
          </a:prstGeom>
        </p:spPr>
      </p:pic>
      <p:sp>
        <p:nvSpPr>
          <p:cNvPr id="3" name="Text 0"/>
          <p:cNvSpPr/>
          <p:nvPr/>
        </p:nvSpPr>
        <p:spPr>
          <a:xfrm>
            <a:off x="777240" y="2560320"/>
            <a:ext cx="10634472" cy="1051560"/>
          </a:xfrm>
          <a:prstGeom prst="rect">
            <a:avLst/>
          </a:prstGeom>
          <a:noFill/>
          <a:ln/>
        </p:spPr>
        <p:txBody>
          <a:bodyPr wrap="square" lIns="0" tIns="0" rIns="0" bIns="0" rtlCol="0" anchor="ctr"/>
          <a:lstStyle/>
          <a:p>
            <a:pPr marL="0" indent="0">
              <a:buNone/>
            </a:pPr>
            <a:r>
              <a:rPr lang="en-US" sz="6400" b="1" dirty="0">
                <a:solidFill>
                  <a:srgbClr val="FFFFFF"/>
                </a:solidFill>
                <a:latin typeface="Cambria" pitchFamily="34" charset="0"/>
                <a:ea typeface="Cambria" pitchFamily="34" charset="-122"/>
                <a:cs typeface="Cambria" pitchFamily="34" charset="-120"/>
              </a:rPr>
              <a:t>BE the Student.</a:t>
            </a:r>
            <a:endParaRPr lang="en-US" sz="6400" dirty="0"/>
          </a:p>
        </p:txBody>
      </p:sp>
      <p:sp>
        <p:nvSpPr>
          <p:cNvPr id="4" name="Text 1"/>
          <p:cNvSpPr/>
          <p:nvPr/>
        </p:nvSpPr>
        <p:spPr>
          <a:xfrm>
            <a:off x="777240" y="3566160"/>
            <a:ext cx="10634472" cy="1051560"/>
          </a:xfrm>
          <a:prstGeom prst="rect">
            <a:avLst/>
          </a:prstGeom>
          <a:noFill/>
          <a:ln/>
        </p:spPr>
        <p:txBody>
          <a:bodyPr wrap="square" lIns="0" tIns="0" rIns="0" bIns="0" rtlCol="0" anchor="ctr"/>
          <a:lstStyle/>
          <a:p>
            <a:pPr marL="0" indent="0">
              <a:buNone/>
            </a:pPr>
            <a:r>
              <a:rPr lang="en-US" sz="6400" b="1" dirty="0">
                <a:solidFill>
                  <a:srgbClr val="E7A614"/>
                </a:solidFill>
                <a:latin typeface="Cambria" pitchFamily="34" charset="0"/>
                <a:ea typeface="Cambria" pitchFamily="34" charset="-122"/>
                <a:cs typeface="Cambria" pitchFamily="34" charset="-120"/>
              </a:rPr>
              <a:t>BE the Teacher.</a:t>
            </a:r>
            <a:endParaRPr lang="en-US" sz="6400" dirty="0"/>
          </a:p>
        </p:txBody>
      </p:sp>
      <p:sp>
        <p:nvSpPr>
          <p:cNvPr id="5" name="Text 2"/>
          <p:cNvSpPr/>
          <p:nvPr/>
        </p:nvSpPr>
        <p:spPr>
          <a:xfrm>
            <a:off x="777240" y="4800600"/>
            <a:ext cx="10634472" cy="548640"/>
          </a:xfrm>
          <a:prstGeom prst="rect">
            <a:avLst/>
          </a:prstGeom>
          <a:noFill/>
          <a:ln/>
        </p:spPr>
        <p:txBody>
          <a:bodyPr wrap="square" lIns="0" tIns="0" rIns="0" bIns="0" rtlCol="0" anchor="ctr"/>
          <a:lstStyle/>
          <a:p>
            <a:pPr marL="0" indent="0">
              <a:buNone/>
            </a:pPr>
            <a:r>
              <a:rPr lang="en-US" sz="3000" dirty="0">
                <a:solidFill>
                  <a:srgbClr val="3BB3E5"/>
                </a:solidFill>
                <a:latin typeface="Calibri" pitchFamily="34" charset="0"/>
                <a:ea typeface="Calibri" pitchFamily="34" charset="-122"/>
                <a:cs typeface="Calibri" pitchFamily="34" charset="-120"/>
              </a:rPr>
              <a:t>An AI literacy workshop for faculty</a:t>
            </a:r>
            <a:endParaRPr lang="en-US" sz="3000" dirty="0"/>
          </a:p>
        </p:txBody>
      </p:sp>
      <p:sp>
        <p:nvSpPr>
          <p:cNvPr id="6" name="Text 3"/>
          <p:cNvSpPr/>
          <p:nvPr/>
        </p:nvSpPr>
        <p:spPr>
          <a:xfrm>
            <a:off x="777240" y="5989320"/>
            <a:ext cx="10634472" cy="457200"/>
          </a:xfrm>
          <a:prstGeom prst="rect">
            <a:avLst/>
          </a:prstGeom>
          <a:noFill/>
          <a:ln/>
        </p:spPr>
        <p:txBody>
          <a:bodyPr wrap="square" lIns="0" tIns="0" rIns="0" bIns="0" rtlCol="0" anchor="ctr"/>
          <a:lstStyle/>
          <a:p>
            <a:pPr marL="0" indent="0">
              <a:buNone/>
            </a:pPr>
            <a:r>
              <a:rPr lang="en-US" sz="2000" dirty="0">
                <a:solidFill>
                  <a:srgbClr val="A7A7A9"/>
                </a:solidFill>
                <a:latin typeface="Calibri" pitchFamily="34" charset="0"/>
                <a:ea typeface="Calibri" pitchFamily="34" charset="-122"/>
                <a:cs typeface="Calibri" pitchFamily="34" charset="-120"/>
              </a:rPr>
              <a:t>Stephanie Self  ·  Instructional Design</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77240" y="502920"/>
            <a:ext cx="10634472" cy="365760"/>
          </a:xfrm>
          <a:prstGeom prst="rect">
            <a:avLst/>
          </a:prstGeom>
          <a:noFill/>
          <a:ln/>
        </p:spPr>
        <p:txBody>
          <a:bodyPr wrap="square" lIns="0" tIns="0" rIns="0" bIns="0" rtlCol="0" anchor="ctr"/>
          <a:lstStyle/>
          <a:p>
            <a:pPr marL="0" indent="0">
              <a:buNone/>
            </a:pPr>
            <a:r>
              <a:rPr lang="en-US" sz="2000" b="1" kern="0" spc="300" dirty="0">
                <a:solidFill>
                  <a:srgbClr val="00467F"/>
                </a:solidFill>
                <a:latin typeface="Calibri" pitchFamily="34" charset="0"/>
                <a:ea typeface="Calibri" pitchFamily="34" charset="-122"/>
                <a:cs typeface="Calibri" pitchFamily="34" charset="-120"/>
              </a:rPr>
              <a:t>BEFORE WE START</a:t>
            </a:r>
            <a:endParaRPr lang="en-US" sz="2000" dirty="0"/>
          </a:p>
        </p:txBody>
      </p:sp>
      <p:sp>
        <p:nvSpPr>
          <p:cNvPr id="3" name="Shape 1"/>
          <p:cNvSpPr/>
          <p:nvPr/>
        </p:nvSpPr>
        <p:spPr>
          <a:xfrm>
            <a:off x="777240" y="1143000"/>
            <a:ext cx="5120640" cy="1828800"/>
          </a:xfrm>
          <a:prstGeom prst="roundRect">
            <a:avLst>
              <a:gd name="adj" fmla="val 6000"/>
            </a:avLst>
          </a:prstGeom>
          <a:solidFill>
            <a:srgbClr val="EFF4F8"/>
          </a:solidFill>
          <a:ln w="12700">
            <a:solidFill>
              <a:srgbClr val="A7A7A9"/>
            </a:solidFill>
            <a:prstDash val="solid"/>
          </a:ln>
        </p:spPr>
        <p:txBody>
          <a:bodyPr/>
          <a:lstStyle/>
          <a:p>
            <a:endParaRPr lang="en-US"/>
          </a:p>
        </p:txBody>
      </p:sp>
      <p:sp>
        <p:nvSpPr>
          <p:cNvPr id="4" name="Text 2"/>
          <p:cNvSpPr/>
          <p:nvPr/>
        </p:nvSpPr>
        <p:spPr>
          <a:xfrm>
            <a:off x="1097280" y="1325880"/>
            <a:ext cx="4480560" cy="411480"/>
          </a:xfrm>
          <a:prstGeom prst="rect">
            <a:avLst/>
          </a:prstGeom>
          <a:noFill/>
          <a:ln/>
        </p:spPr>
        <p:txBody>
          <a:bodyPr wrap="square" lIns="0" tIns="0" rIns="0" bIns="0" rtlCol="0" anchor="ctr"/>
          <a:lstStyle/>
          <a:p>
            <a:pPr marL="0" indent="0">
              <a:buNone/>
            </a:pPr>
            <a:r>
              <a:rPr lang="en-US" sz="2000" b="1" kern="0" spc="200" dirty="0">
                <a:solidFill>
                  <a:srgbClr val="011D41"/>
                </a:solidFill>
                <a:latin typeface="Calibri" pitchFamily="34" charset="0"/>
                <a:ea typeface="Calibri" pitchFamily="34" charset="-122"/>
                <a:cs typeface="Calibri" pitchFamily="34" charset="-120"/>
              </a:rPr>
              <a:t>The wall</a:t>
            </a:r>
            <a:endParaRPr lang="en-US" sz="2000" dirty="0"/>
          </a:p>
        </p:txBody>
      </p:sp>
      <p:sp>
        <p:nvSpPr>
          <p:cNvPr id="5" name="Text 3"/>
          <p:cNvSpPr/>
          <p:nvPr/>
        </p:nvSpPr>
        <p:spPr>
          <a:xfrm>
            <a:off x="1097280" y="1783080"/>
            <a:ext cx="4480560" cy="1005840"/>
          </a:xfrm>
          <a:prstGeom prst="rect">
            <a:avLst/>
          </a:prstGeom>
          <a:noFill/>
          <a:ln/>
        </p:spPr>
        <p:txBody>
          <a:bodyPr wrap="square" lIns="0" tIns="0" rIns="0" bIns="0" rtlCol="0" anchor="t"/>
          <a:lstStyle/>
          <a:p>
            <a:pPr marL="0" indent="0">
              <a:lnSpc>
                <a:spcPts val="3000"/>
              </a:lnSpc>
              <a:buNone/>
            </a:pPr>
            <a:r>
              <a:rPr lang="en-US" sz="2100" dirty="0">
                <a:solidFill>
                  <a:srgbClr val="011D41"/>
                </a:solidFill>
                <a:latin typeface="Calibri" pitchFamily="34" charset="0"/>
                <a:ea typeface="Calibri" pitchFamily="34" charset="-122"/>
                <a:cs typeface="Calibri" pitchFamily="34" charset="-120"/>
              </a:rPr>
              <a:t>padlet.com/owensboro/</a:t>
            </a:r>
            <a:endParaRPr lang="en-US" sz="2100" dirty="0"/>
          </a:p>
          <a:p>
            <a:pPr marL="0" indent="0">
              <a:lnSpc>
                <a:spcPts val="3000"/>
              </a:lnSpc>
              <a:buNone/>
            </a:pPr>
            <a:r>
              <a:rPr lang="en-US" sz="2100" dirty="0">
                <a:solidFill>
                  <a:srgbClr val="011D41"/>
                </a:solidFill>
                <a:latin typeface="Calibri" pitchFamily="34" charset="0"/>
                <a:ea typeface="Calibri" pitchFamily="34" charset="-122"/>
                <a:cs typeface="Calibri" pitchFamily="34" charset="-120"/>
              </a:rPr>
              <a:t>five-questions-dazxkd6g1fydpmy6</a:t>
            </a:r>
            <a:endParaRPr lang="en-US" sz="2100" dirty="0"/>
          </a:p>
        </p:txBody>
      </p:sp>
      <p:pic>
        <p:nvPicPr>
          <p:cNvPr id="6" name="Image 0" descr="/home/claude/brand/qr_padlet.png"/>
          <p:cNvPicPr>
            <a:picLocks noChangeAspect="1"/>
          </p:cNvPicPr>
          <p:nvPr/>
        </p:nvPicPr>
        <p:blipFill>
          <a:blip r:embed="rId3"/>
          <a:stretch>
            <a:fillRect/>
          </a:stretch>
        </p:blipFill>
        <p:spPr>
          <a:xfrm>
            <a:off x="7651143" y="561637"/>
            <a:ext cx="3324471" cy="3324471"/>
          </a:xfrm>
          <a:prstGeom prst="rect">
            <a:avLst/>
          </a:prstGeom>
        </p:spPr>
      </p:pic>
      <p:sp>
        <p:nvSpPr>
          <p:cNvPr id="7" name="Text 4"/>
          <p:cNvSpPr/>
          <p:nvPr/>
        </p:nvSpPr>
        <p:spPr>
          <a:xfrm>
            <a:off x="777240" y="4176743"/>
            <a:ext cx="10634472" cy="1005840"/>
          </a:xfrm>
          <a:prstGeom prst="rect">
            <a:avLst/>
          </a:prstGeom>
          <a:noFill/>
          <a:ln/>
        </p:spPr>
        <p:txBody>
          <a:bodyPr wrap="square" lIns="0" tIns="0" rIns="0" bIns="0" rtlCol="0" anchor="ctr"/>
          <a:lstStyle/>
          <a:p>
            <a:pPr marL="0" indent="0">
              <a:buNone/>
            </a:pPr>
            <a:r>
              <a:rPr lang="en-US" sz="5200" b="1" dirty="0">
                <a:solidFill>
                  <a:srgbClr val="011D41"/>
                </a:solidFill>
                <a:latin typeface="Cambria" pitchFamily="34" charset="0"/>
                <a:ea typeface="Cambria" pitchFamily="34" charset="-122"/>
                <a:cs typeface="Cambria" pitchFamily="34" charset="-120"/>
              </a:rPr>
              <a:t>Today, you are only a student.</a:t>
            </a:r>
            <a:endParaRPr lang="en-US" sz="5200" dirty="0"/>
          </a:p>
        </p:txBody>
      </p:sp>
      <p:sp>
        <p:nvSpPr>
          <p:cNvPr id="8" name="Text 5"/>
          <p:cNvSpPr/>
          <p:nvPr/>
        </p:nvSpPr>
        <p:spPr>
          <a:xfrm>
            <a:off x="777240" y="5182583"/>
            <a:ext cx="10634472" cy="731520"/>
          </a:xfrm>
          <a:prstGeom prst="rect">
            <a:avLst/>
          </a:prstGeom>
          <a:noFill/>
          <a:ln/>
        </p:spPr>
        <p:txBody>
          <a:bodyPr wrap="square" lIns="0" tIns="0" rIns="0" bIns="0" rtlCol="0" anchor="t"/>
          <a:lstStyle/>
          <a:p>
            <a:pPr marL="0" indent="0">
              <a:buNone/>
            </a:pPr>
            <a:r>
              <a:rPr lang="en-US" sz="2800" dirty="0">
                <a:solidFill>
                  <a:srgbClr val="00467F"/>
                </a:solidFill>
                <a:latin typeface="Calibri" pitchFamily="34" charset="0"/>
                <a:ea typeface="Calibri" pitchFamily="34" charset="-122"/>
                <a:cs typeface="Calibri" pitchFamily="34" charset="-120"/>
              </a:rPr>
              <a:t>Not a teacher. Not thinking about your syllabus. I will enforce it.</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77240" y="502920"/>
            <a:ext cx="10634472" cy="365760"/>
          </a:xfrm>
          <a:prstGeom prst="rect">
            <a:avLst/>
          </a:prstGeom>
          <a:noFill/>
          <a:ln/>
        </p:spPr>
        <p:txBody>
          <a:bodyPr wrap="square" lIns="0" tIns="0" rIns="0" bIns="0" rtlCol="0" anchor="ctr"/>
          <a:lstStyle/>
          <a:p>
            <a:pPr marL="0" indent="0">
              <a:buNone/>
            </a:pPr>
            <a:r>
              <a:rPr lang="en-US" sz="2000" b="1" kern="0" spc="300" dirty="0">
                <a:solidFill>
                  <a:srgbClr val="00467F"/>
                </a:solidFill>
                <a:latin typeface="Calibri" pitchFamily="34" charset="0"/>
                <a:ea typeface="Calibri" pitchFamily="34" charset="-122"/>
                <a:cs typeface="Calibri" pitchFamily="34" charset="-120"/>
              </a:rPr>
              <a:t>YOUR TASK</a:t>
            </a:r>
            <a:endParaRPr lang="en-US" sz="2000" dirty="0"/>
          </a:p>
        </p:txBody>
      </p:sp>
      <p:sp>
        <p:nvSpPr>
          <p:cNvPr id="3" name="Text 1"/>
          <p:cNvSpPr/>
          <p:nvPr/>
        </p:nvSpPr>
        <p:spPr>
          <a:xfrm>
            <a:off x="777239" y="1051560"/>
            <a:ext cx="10948595" cy="1737360"/>
          </a:xfrm>
          <a:prstGeom prst="rect">
            <a:avLst/>
          </a:prstGeom>
          <a:noFill/>
          <a:ln/>
        </p:spPr>
        <p:txBody>
          <a:bodyPr wrap="square" lIns="0" tIns="0" rIns="0" bIns="0" rtlCol="0" anchor="t"/>
          <a:lstStyle/>
          <a:p>
            <a:pPr marL="0" indent="0">
              <a:lnSpc>
                <a:spcPts val="5200"/>
              </a:lnSpc>
              <a:buNone/>
            </a:pPr>
            <a:r>
              <a:rPr lang="en-US" sz="4000" b="1" dirty="0">
                <a:solidFill>
                  <a:srgbClr val="011D41"/>
                </a:solidFill>
                <a:latin typeface="Cambria" pitchFamily="34" charset="0"/>
                <a:ea typeface="Cambria" pitchFamily="34" charset="-122"/>
                <a:cs typeface="Cambria" pitchFamily="34" charset="-120"/>
              </a:rPr>
              <a:t>Use AI to help you with something real from your actual life that you genuinely don't know.</a:t>
            </a:r>
            <a:endParaRPr lang="en-US" sz="4000" dirty="0"/>
          </a:p>
        </p:txBody>
      </p:sp>
      <p:sp>
        <p:nvSpPr>
          <p:cNvPr id="4" name="Text 2"/>
          <p:cNvSpPr/>
          <p:nvPr/>
        </p:nvSpPr>
        <p:spPr>
          <a:xfrm>
            <a:off x="777240" y="2834640"/>
            <a:ext cx="10634472" cy="640080"/>
          </a:xfrm>
          <a:prstGeom prst="rect">
            <a:avLst/>
          </a:prstGeom>
          <a:noFill/>
          <a:ln/>
        </p:spPr>
        <p:txBody>
          <a:bodyPr wrap="square" lIns="0" tIns="0" rIns="0" bIns="0" rtlCol="0" anchor="ctr"/>
          <a:lstStyle/>
          <a:p>
            <a:pPr marL="0" indent="0">
              <a:buNone/>
            </a:pPr>
            <a:r>
              <a:rPr lang="en-US" sz="3600" b="1" dirty="0">
                <a:solidFill>
                  <a:srgbClr val="00467F"/>
                </a:solidFill>
                <a:latin typeface="Cambria" pitchFamily="34" charset="0"/>
                <a:ea typeface="Cambria" pitchFamily="34" charset="-122"/>
                <a:cs typeface="Cambria" pitchFamily="34" charset="-120"/>
              </a:rPr>
              <a:t>Yours. Real. Not work.</a:t>
            </a:r>
            <a:endParaRPr lang="en-US" sz="3600" dirty="0"/>
          </a:p>
        </p:txBody>
      </p:sp>
      <p:sp>
        <p:nvSpPr>
          <p:cNvPr id="5" name="Text 3"/>
          <p:cNvSpPr/>
          <p:nvPr/>
        </p:nvSpPr>
        <p:spPr>
          <a:xfrm>
            <a:off x="777240" y="3749040"/>
            <a:ext cx="10634472" cy="365760"/>
          </a:xfrm>
          <a:prstGeom prst="rect">
            <a:avLst/>
          </a:prstGeom>
          <a:noFill/>
          <a:ln/>
        </p:spPr>
        <p:txBody>
          <a:bodyPr wrap="square" lIns="0" tIns="0" rIns="0" bIns="0" rtlCol="0" anchor="ctr"/>
          <a:lstStyle/>
          <a:p>
            <a:pPr marL="0" indent="0">
              <a:buNone/>
            </a:pPr>
            <a:r>
              <a:rPr lang="en-US" sz="2000" b="1" kern="0" spc="300" dirty="0">
                <a:solidFill>
                  <a:srgbClr val="00467F"/>
                </a:solidFill>
                <a:latin typeface="Calibri" pitchFamily="34" charset="0"/>
                <a:ea typeface="Calibri" pitchFamily="34" charset="-122"/>
                <a:cs typeface="Calibri" pitchFamily="34" charset="-120"/>
              </a:rPr>
              <a:t>IF NOTHING COMES TO MIND</a:t>
            </a:r>
            <a:endParaRPr lang="en-US" sz="2000" dirty="0"/>
          </a:p>
        </p:txBody>
      </p:sp>
      <p:sp>
        <p:nvSpPr>
          <p:cNvPr id="6" name="Text 4"/>
          <p:cNvSpPr/>
          <p:nvPr/>
        </p:nvSpPr>
        <p:spPr>
          <a:xfrm>
            <a:off x="777240" y="4224528"/>
            <a:ext cx="411480" cy="502920"/>
          </a:xfrm>
          <a:prstGeom prst="rect">
            <a:avLst/>
          </a:prstGeom>
          <a:noFill/>
          <a:ln/>
        </p:spPr>
        <p:txBody>
          <a:bodyPr wrap="square" lIns="0" tIns="0" rIns="0" bIns="0" rtlCol="0" anchor="ctr"/>
          <a:lstStyle/>
          <a:p>
            <a:pPr marL="0" indent="0" algn="l">
              <a:buNone/>
            </a:pPr>
            <a:r>
              <a:rPr lang="en-US" sz="2800" b="1" dirty="0">
                <a:solidFill>
                  <a:srgbClr val="00467F"/>
                </a:solidFill>
                <a:latin typeface="Cambria" pitchFamily="34" charset="0"/>
                <a:ea typeface="Cambria" pitchFamily="34" charset="-122"/>
                <a:cs typeface="Cambria" pitchFamily="34" charset="-120"/>
              </a:rPr>
              <a:t>1</a:t>
            </a:r>
            <a:endParaRPr lang="en-US" sz="2800" dirty="0"/>
          </a:p>
        </p:txBody>
      </p:sp>
      <p:sp>
        <p:nvSpPr>
          <p:cNvPr id="7" name="Text 5"/>
          <p:cNvSpPr/>
          <p:nvPr/>
        </p:nvSpPr>
        <p:spPr>
          <a:xfrm>
            <a:off x="1234440" y="4224528"/>
            <a:ext cx="10177272" cy="502920"/>
          </a:xfrm>
          <a:prstGeom prst="rect">
            <a:avLst/>
          </a:prstGeom>
          <a:noFill/>
          <a:ln/>
        </p:spPr>
        <p:txBody>
          <a:bodyPr wrap="square" lIns="0" tIns="0" rIns="0" bIns="0" rtlCol="0" anchor="ctr"/>
          <a:lstStyle/>
          <a:p>
            <a:pPr marL="0" indent="0">
              <a:buNone/>
            </a:pPr>
            <a:r>
              <a:rPr lang="en-US" sz="2600" dirty="0">
                <a:solidFill>
                  <a:srgbClr val="011D41"/>
                </a:solidFill>
                <a:latin typeface="Calibri" pitchFamily="34" charset="0"/>
                <a:ea typeface="Calibri" pitchFamily="34" charset="-122"/>
                <a:cs typeface="Calibri" pitchFamily="34" charset="-120"/>
              </a:rPr>
              <a:t>Learn the basics of something you've always wondered about</a:t>
            </a:r>
            <a:endParaRPr lang="en-US" sz="2600" dirty="0"/>
          </a:p>
        </p:txBody>
      </p:sp>
      <p:sp>
        <p:nvSpPr>
          <p:cNvPr id="8" name="Text 6"/>
          <p:cNvSpPr/>
          <p:nvPr/>
        </p:nvSpPr>
        <p:spPr>
          <a:xfrm>
            <a:off x="777240" y="4882896"/>
            <a:ext cx="411480" cy="502920"/>
          </a:xfrm>
          <a:prstGeom prst="rect">
            <a:avLst/>
          </a:prstGeom>
          <a:noFill/>
          <a:ln/>
        </p:spPr>
        <p:txBody>
          <a:bodyPr wrap="square" lIns="0" tIns="0" rIns="0" bIns="0" rtlCol="0" anchor="ctr"/>
          <a:lstStyle/>
          <a:p>
            <a:pPr marL="0" indent="0" algn="l">
              <a:buNone/>
            </a:pPr>
            <a:r>
              <a:rPr lang="en-US" sz="2800" b="1" dirty="0">
                <a:solidFill>
                  <a:srgbClr val="00467F"/>
                </a:solidFill>
                <a:latin typeface="Cambria" pitchFamily="34" charset="0"/>
                <a:ea typeface="Cambria" pitchFamily="34" charset="-122"/>
                <a:cs typeface="Cambria" pitchFamily="34" charset="-120"/>
              </a:rPr>
              <a:t>2</a:t>
            </a:r>
            <a:endParaRPr lang="en-US" sz="2800" dirty="0"/>
          </a:p>
        </p:txBody>
      </p:sp>
      <p:sp>
        <p:nvSpPr>
          <p:cNvPr id="9" name="Text 7"/>
          <p:cNvSpPr/>
          <p:nvPr/>
        </p:nvSpPr>
        <p:spPr>
          <a:xfrm>
            <a:off x="1234440" y="4882896"/>
            <a:ext cx="10177272" cy="502920"/>
          </a:xfrm>
          <a:prstGeom prst="rect">
            <a:avLst/>
          </a:prstGeom>
          <a:noFill/>
          <a:ln/>
        </p:spPr>
        <p:txBody>
          <a:bodyPr wrap="square" lIns="0" tIns="0" rIns="0" bIns="0" rtlCol="0" anchor="ctr"/>
          <a:lstStyle/>
          <a:p>
            <a:pPr marL="0" indent="0">
              <a:buNone/>
            </a:pPr>
            <a:r>
              <a:rPr lang="en-US" sz="2600" dirty="0">
                <a:solidFill>
                  <a:srgbClr val="011D41"/>
                </a:solidFill>
                <a:latin typeface="Calibri" pitchFamily="34" charset="0"/>
                <a:ea typeface="Calibri" pitchFamily="34" charset="-122"/>
                <a:cs typeface="Calibri" pitchFamily="34" charset="-120"/>
              </a:rPr>
              <a:t>Think through an upcoming purchase or decision</a:t>
            </a:r>
            <a:endParaRPr lang="en-US" sz="2600" dirty="0"/>
          </a:p>
        </p:txBody>
      </p:sp>
      <p:sp>
        <p:nvSpPr>
          <p:cNvPr id="10" name="Text 8"/>
          <p:cNvSpPr/>
          <p:nvPr/>
        </p:nvSpPr>
        <p:spPr>
          <a:xfrm>
            <a:off x="777240" y="5541264"/>
            <a:ext cx="411480" cy="502920"/>
          </a:xfrm>
          <a:prstGeom prst="rect">
            <a:avLst/>
          </a:prstGeom>
          <a:noFill/>
          <a:ln/>
        </p:spPr>
        <p:txBody>
          <a:bodyPr wrap="square" lIns="0" tIns="0" rIns="0" bIns="0" rtlCol="0" anchor="ctr"/>
          <a:lstStyle/>
          <a:p>
            <a:pPr marL="0" indent="0" algn="l">
              <a:buNone/>
            </a:pPr>
            <a:r>
              <a:rPr lang="en-US" sz="2800" b="1" dirty="0">
                <a:solidFill>
                  <a:srgbClr val="00467F"/>
                </a:solidFill>
                <a:latin typeface="Cambria" pitchFamily="34" charset="0"/>
                <a:ea typeface="Cambria" pitchFamily="34" charset="-122"/>
                <a:cs typeface="Cambria" pitchFamily="34" charset="-120"/>
              </a:rPr>
              <a:t>3</a:t>
            </a:r>
            <a:endParaRPr lang="en-US" sz="2800" dirty="0"/>
          </a:p>
        </p:txBody>
      </p:sp>
      <p:sp>
        <p:nvSpPr>
          <p:cNvPr id="11" name="Text 9"/>
          <p:cNvSpPr/>
          <p:nvPr/>
        </p:nvSpPr>
        <p:spPr>
          <a:xfrm>
            <a:off x="1234440" y="5541264"/>
            <a:ext cx="10177272" cy="502920"/>
          </a:xfrm>
          <a:prstGeom prst="rect">
            <a:avLst/>
          </a:prstGeom>
          <a:noFill/>
          <a:ln/>
        </p:spPr>
        <p:txBody>
          <a:bodyPr wrap="square" lIns="0" tIns="0" rIns="0" bIns="0" rtlCol="0" anchor="ctr"/>
          <a:lstStyle/>
          <a:p>
            <a:pPr marL="0" indent="0">
              <a:buNone/>
            </a:pPr>
            <a:r>
              <a:rPr lang="en-US" sz="2600" dirty="0">
                <a:solidFill>
                  <a:srgbClr val="011D41"/>
                </a:solidFill>
                <a:latin typeface="Calibri" pitchFamily="34" charset="0"/>
                <a:ea typeface="Calibri" pitchFamily="34" charset="-122"/>
                <a:cs typeface="Calibri" pitchFamily="34" charset="-120"/>
              </a:rPr>
              <a:t>Plan something you've been putting off</a:t>
            </a:r>
            <a:endParaRPr lang="en-US" sz="2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777240" y="502920"/>
            <a:ext cx="10634472" cy="365760"/>
          </a:xfrm>
          <a:prstGeom prst="rect">
            <a:avLst/>
          </a:prstGeom>
          <a:noFill/>
          <a:ln/>
        </p:spPr>
        <p:txBody>
          <a:bodyPr wrap="square" lIns="0" tIns="0" rIns="0" bIns="0" rtlCol="0" anchor="ctr"/>
          <a:lstStyle/>
          <a:p>
            <a:pPr marL="0" indent="0">
              <a:buNone/>
            </a:pPr>
            <a:r>
              <a:rPr lang="en-US" sz="2000" b="1" kern="0" spc="300" dirty="0">
                <a:solidFill>
                  <a:srgbClr val="00467F"/>
                </a:solidFill>
                <a:latin typeface="Calibri" pitchFamily="34" charset="0"/>
                <a:ea typeface="Calibri" pitchFamily="34" charset="-122"/>
                <a:cs typeface="Calibri" pitchFamily="34" charset="-120"/>
              </a:rPr>
              <a:t>FIVE QUESTIONS  ·  POST TO THE MATCHING COLUMN  ·  ANONYMOUS</a:t>
            </a:r>
            <a:endParaRPr lang="en-US" sz="2000" dirty="0"/>
          </a:p>
        </p:txBody>
      </p:sp>
      <p:sp>
        <p:nvSpPr>
          <p:cNvPr id="3" name="Text 1"/>
          <p:cNvSpPr/>
          <p:nvPr/>
        </p:nvSpPr>
        <p:spPr>
          <a:xfrm>
            <a:off x="777240" y="1097280"/>
            <a:ext cx="548640" cy="868680"/>
          </a:xfrm>
          <a:prstGeom prst="rect">
            <a:avLst/>
          </a:prstGeom>
          <a:noFill/>
          <a:ln/>
        </p:spPr>
        <p:txBody>
          <a:bodyPr wrap="square" lIns="0" tIns="0" rIns="0" bIns="0" rtlCol="0" anchor="ctr"/>
          <a:lstStyle/>
          <a:p>
            <a:pPr marL="0" indent="0">
              <a:buNone/>
            </a:pPr>
            <a:r>
              <a:rPr lang="en-US" sz="3400" b="1" dirty="0">
                <a:solidFill>
                  <a:srgbClr val="00467F"/>
                </a:solidFill>
                <a:latin typeface="Cambria" pitchFamily="34" charset="0"/>
                <a:ea typeface="Cambria" pitchFamily="34" charset="-122"/>
                <a:cs typeface="Cambria" pitchFamily="34" charset="-120"/>
              </a:rPr>
              <a:t>1</a:t>
            </a:r>
            <a:endParaRPr lang="en-US" sz="3400" dirty="0"/>
          </a:p>
        </p:txBody>
      </p:sp>
      <p:sp>
        <p:nvSpPr>
          <p:cNvPr id="4" name="Text 2"/>
          <p:cNvSpPr/>
          <p:nvPr/>
        </p:nvSpPr>
        <p:spPr>
          <a:xfrm>
            <a:off x="1371600" y="1097280"/>
            <a:ext cx="10040112" cy="868680"/>
          </a:xfrm>
          <a:prstGeom prst="rect">
            <a:avLst/>
          </a:prstGeom>
          <a:noFill/>
          <a:ln/>
        </p:spPr>
        <p:txBody>
          <a:bodyPr wrap="square" lIns="0" tIns="0" rIns="0" bIns="0" rtlCol="0" anchor="ctr"/>
          <a:lstStyle/>
          <a:p>
            <a:pPr marL="0" indent="0">
              <a:lnSpc>
                <a:spcPts val="3000"/>
              </a:lnSpc>
              <a:buNone/>
            </a:pPr>
            <a:r>
              <a:rPr lang="en-US" sz="2400" dirty="0">
                <a:solidFill>
                  <a:srgbClr val="011D41"/>
                </a:solidFill>
                <a:latin typeface="Calibri" pitchFamily="34" charset="0"/>
                <a:ea typeface="Calibri" pitchFamily="34" charset="-122"/>
                <a:cs typeface="Calibri" pitchFamily="34" charset="-120"/>
              </a:rPr>
              <a:t>What did you share with the tool — and was there anything you deliberately held back? Why?</a:t>
            </a:r>
            <a:endParaRPr lang="en-US" sz="2400" dirty="0"/>
          </a:p>
        </p:txBody>
      </p:sp>
      <p:sp>
        <p:nvSpPr>
          <p:cNvPr id="5" name="Text 3"/>
          <p:cNvSpPr/>
          <p:nvPr/>
        </p:nvSpPr>
        <p:spPr>
          <a:xfrm>
            <a:off x="777240" y="2084832"/>
            <a:ext cx="548640" cy="868680"/>
          </a:xfrm>
          <a:prstGeom prst="rect">
            <a:avLst/>
          </a:prstGeom>
          <a:noFill/>
          <a:ln/>
        </p:spPr>
        <p:txBody>
          <a:bodyPr wrap="square" lIns="0" tIns="0" rIns="0" bIns="0" rtlCol="0" anchor="ctr"/>
          <a:lstStyle/>
          <a:p>
            <a:pPr marL="0" indent="0">
              <a:buNone/>
            </a:pPr>
            <a:r>
              <a:rPr lang="en-US" sz="3400" b="1" dirty="0">
                <a:solidFill>
                  <a:srgbClr val="00467F"/>
                </a:solidFill>
                <a:latin typeface="Cambria" pitchFamily="34" charset="0"/>
                <a:ea typeface="Cambria" pitchFamily="34" charset="-122"/>
                <a:cs typeface="Cambria" pitchFamily="34" charset="-120"/>
              </a:rPr>
              <a:t>2</a:t>
            </a:r>
            <a:endParaRPr lang="en-US" sz="3400" dirty="0"/>
          </a:p>
        </p:txBody>
      </p:sp>
      <p:sp>
        <p:nvSpPr>
          <p:cNvPr id="6" name="Text 4"/>
          <p:cNvSpPr/>
          <p:nvPr/>
        </p:nvSpPr>
        <p:spPr>
          <a:xfrm>
            <a:off x="1371600" y="2084832"/>
            <a:ext cx="10040112" cy="868680"/>
          </a:xfrm>
          <a:prstGeom prst="rect">
            <a:avLst/>
          </a:prstGeom>
          <a:noFill/>
          <a:ln/>
        </p:spPr>
        <p:txBody>
          <a:bodyPr wrap="square" lIns="0" tIns="0" rIns="0" bIns="0" rtlCol="0" anchor="ctr"/>
          <a:lstStyle/>
          <a:p>
            <a:pPr marL="0" indent="0">
              <a:lnSpc>
                <a:spcPts val="3000"/>
              </a:lnSpc>
              <a:buNone/>
            </a:pPr>
            <a:r>
              <a:rPr lang="en-US" sz="2400" dirty="0">
                <a:solidFill>
                  <a:srgbClr val="011D41"/>
                </a:solidFill>
                <a:latin typeface="Calibri" pitchFamily="34" charset="0"/>
                <a:ea typeface="Calibri" pitchFamily="34" charset="-122"/>
                <a:cs typeface="Calibri" pitchFamily="34" charset="-120"/>
              </a:rPr>
              <a:t>If you shared this output with someone who mattered, would you mention AI's role? Would it feel like yours?</a:t>
            </a:r>
            <a:endParaRPr lang="en-US" sz="2400" dirty="0"/>
          </a:p>
        </p:txBody>
      </p:sp>
      <p:sp>
        <p:nvSpPr>
          <p:cNvPr id="7" name="Text 5"/>
          <p:cNvSpPr/>
          <p:nvPr/>
        </p:nvSpPr>
        <p:spPr>
          <a:xfrm>
            <a:off x="777240" y="3072384"/>
            <a:ext cx="548640" cy="868680"/>
          </a:xfrm>
          <a:prstGeom prst="rect">
            <a:avLst/>
          </a:prstGeom>
          <a:noFill/>
          <a:ln/>
        </p:spPr>
        <p:txBody>
          <a:bodyPr wrap="square" lIns="0" tIns="0" rIns="0" bIns="0" rtlCol="0" anchor="ctr"/>
          <a:lstStyle/>
          <a:p>
            <a:pPr marL="0" indent="0">
              <a:buNone/>
            </a:pPr>
            <a:r>
              <a:rPr lang="en-US" sz="3400" b="1" dirty="0">
                <a:solidFill>
                  <a:srgbClr val="00467F"/>
                </a:solidFill>
                <a:latin typeface="Cambria" pitchFamily="34" charset="0"/>
                <a:ea typeface="Cambria" pitchFamily="34" charset="-122"/>
                <a:cs typeface="Cambria" pitchFamily="34" charset="-120"/>
              </a:rPr>
              <a:t>3</a:t>
            </a:r>
            <a:endParaRPr lang="en-US" sz="3400" dirty="0"/>
          </a:p>
        </p:txBody>
      </p:sp>
      <p:sp>
        <p:nvSpPr>
          <p:cNvPr id="8" name="Text 6"/>
          <p:cNvSpPr/>
          <p:nvPr/>
        </p:nvSpPr>
        <p:spPr>
          <a:xfrm>
            <a:off x="1371600" y="3072384"/>
            <a:ext cx="10040112" cy="868680"/>
          </a:xfrm>
          <a:prstGeom prst="rect">
            <a:avLst/>
          </a:prstGeom>
          <a:noFill/>
          <a:ln/>
        </p:spPr>
        <p:txBody>
          <a:bodyPr wrap="square" lIns="0" tIns="0" rIns="0" bIns="0" rtlCol="0" anchor="ctr"/>
          <a:lstStyle/>
          <a:p>
            <a:pPr marL="0" indent="0">
              <a:lnSpc>
                <a:spcPts val="3000"/>
              </a:lnSpc>
              <a:buNone/>
            </a:pPr>
            <a:r>
              <a:rPr lang="en-US" sz="2400" dirty="0">
                <a:solidFill>
                  <a:srgbClr val="011D41"/>
                </a:solidFill>
                <a:latin typeface="Calibri" pitchFamily="34" charset="0"/>
                <a:ea typeface="Calibri" pitchFamily="34" charset="-122"/>
                <a:cs typeface="Calibri" pitchFamily="34" charset="-120"/>
              </a:rPr>
              <a:t>What happened between receiving the output and deciding what to do with it? Anything?</a:t>
            </a:r>
            <a:endParaRPr lang="en-US" sz="2400" dirty="0"/>
          </a:p>
        </p:txBody>
      </p:sp>
      <p:sp>
        <p:nvSpPr>
          <p:cNvPr id="9" name="Text 7"/>
          <p:cNvSpPr/>
          <p:nvPr/>
        </p:nvSpPr>
        <p:spPr>
          <a:xfrm>
            <a:off x="777240" y="4059936"/>
            <a:ext cx="548640" cy="868680"/>
          </a:xfrm>
          <a:prstGeom prst="rect">
            <a:avLst/>
          </a:prstGeom>
          <a:noFill/>
          <a:ln/>
        </p:spPr>
        <p:txBody>
          <a:bodyPr wrap="square" lIns="0" tIns="0" rIns="0" bIns="0" rtlCol="0" anchor="ctr"/>
          <a:lstStyle/>
          <a:p>
            <a:pPr marL="0" indent="0">
              <a:buNone/>
            </a:pPr>
            <a:r>
              <a:rPr lang="en-US" sz="3400" b="1" dirty="0">
                <a:solidFill>
                  <a:srgbClr val="00467F"/>
                </a:solidFill>
                <a:latin typeface="Cambria" pitchFamily="34" charset="0"/>
                <a:ea typeface="Cambria" pitchFamily="34" charset="-122"/>
                <a:cs typeface="Cambria" pitchFamily="34" charset="-120"/>
              </a:rPr>
              <a:t>4</a:t>
            </a:r>
            <a:endParaRPr lang="en-US" sz="3400" dirty="0"/>
          </a:p>
        </p:txBody>
      </p:sp>
      <p:sp>
        <p:nvSpPr>
          <p:cNvPr id="10" name="Text 8"/>
          <p:cNvSpPr/>
          <p:nvPr/>
        </p:nvSpPr>
        <p:spPr>
          <a:xfrm>
            <a:off x="1371600" y="4059936"/>
            <a:ext cx="10040112" cy="868680"/>
          </a:xfrm>
          <a:prstGeom prst="rect">
            <a:avLst/>
          </a:prstGeom>
          <a:noFill/>
          <a:ln/>
        </p:spPr>
        <p:txBody>
          <a:bodyPr wrap="square" lIns="0" tIns="0" rIns="0" bIns="0" rtlCol="0" anchor="ctr"/>
          <a:lstStyle/>
          <a:p>
            <a:pPr marL="0" indent="0">
              <a:lnSpc>
                <a:spcPts val="3000"/>
              </a:lnSpc>
              <a:buNone/>
            </a:pPr>
            <a:r>
              <a:rPr lang="en-US" sz="2400" dirty="0">
                <a:solidFill>
                  <a:srgbClr val="011D41"/>
                </a:solidFill>
                <a:latin typeface="Calibri" pitchFamily="34" charset="0"/>
                <a:ea typeface="Calibri" pitchFamily="34" charset="-122"/>
                <a:cs typeface="Calibri" pitchFamily="34" charset="-120"/>
              </a:rPr>
              <a:t>Why did you reach for AI for this — was it the right tool, or the nearest tool?</a:t>
            </a:r>
            <a:endParaRPr lang="en-US" sz="2400" dirty="0"/>
          </a:p>
        </p:txBody>
      </p:sp>
      <p:sp>
        <p:nvSpPr>
          <p:cNvPr id="11" name="Text 9"/>
          <p:cNvSpPr/>
          <p:nvPr/>
        </p:nvSpPr>
        <p:spPr>
          <a:xfrm>
            <a:off x="777240" y="5047488"/>
            <a:ext cx="548640" cy="868680"/>
          </a:xfrm>
          <a:prstGeom prst="rect">
            <a:avLst/>
          </a:prstGeom>
          <a:noFill/>
          <a:ln/>
        </p:spPr>
        <p:txBody>
          <a:bodyPr wrap="square" lIns="0" tIns="0" rIns="0" bIns="0" rtlCol="0" anchor="ctr"/>
          <a:lstStyle/>
          <a:p>
            <a:pPr marL="0" indent="0">
              <a:buNone/>
            </a:pPr>
            <a:r>
              <a:rPr lang="en-US" sz="3400" b="1" dirty="0">
                <a:solidFill>
                  <a:srgbClr val="00467F"/>
                </a:solidFill>
                <a:latin typeface="Cambria" pitchFamily="34" charset="0"/>
                <a:ea typeface="Cambria" pitchFamily="34" charset="-122"/>
                <a:cs typeface="Cambria" pitchFamily="34" charset="-120"/>
              </a:rPr>
              <a:t>5</a:t>
            </a:r>
            <a:endParaRPr lang="en-US" sz="3400" dirty="0"/>
          </a:p>
        </p:txBody>
      </p:sp>
      <p:sp>
        <p:nvSpPr>
          <p:cNvPr id="12" name="Text 10"/>
          <p:cNvSpPr/>
          <p:nvPr/>
        </p:nvSpPr>
        <p:spPr>
          <a:xfrm>
            <a:off x="1371600" y="5047488"/>
            <a:ext cx="10040112" cy="868680"/>
          </a:xfrm>
          <a:prstGeom prst="rect">
            <a:avLst/>
          </a:prstGeom>
          <a:noFill/>
          <a:ln/>
        </p:spPr>
        <p:txBody>
          <a:bodyPr wrap="square" lIns="0" tIns="0" rIns="0" bIns="0" rtlCol="0" anchor="ctr"/>
          <a:lstStyle/>
          <a:p>
            <a:pPr marL="0" indent="0">
              <a:lnSpc>
                <a:spcPts val="3000"/>
              </a:lnSpc>
              <a:buNone/>
            </a:pPr>
            <a:r>
              <a:rPr lang="en-US" sz="2400" dirty="0">
                <a:solidFill>
                  <a:srgbClr val="011D41"/>
                </a:solidFill>
                <a:latin typeface="Calibri" pitchFamily="34" charset="0"/>
                <a:ea typeface="Calibri" pitchFamily="34" charset="-122"/>
                <a:cs typeface="Calibri" pitchFamily="34" charset="-120"/>
              </a:rPr>
              <a:t>Do you understand this better now, or do you just have an answer?</a:t>
            </a:r>
            <a:endParaRPr lang="en-US" sz="2400" dirty="0"/>
          </a:p>
        </p:txBody>
      </p:sp>
      <p:sp>
        <p:nvSpPr>
          <p:cNvPr id="13" name="Text 11"/>
          <p:cNvSpPr/>
          <p:nvPr/>
        </p:nvSpPr>
        <p:spPr>
          <a:xfrm>
            <a:off x="777240" y="6108192"/>
            <a:ext cx="10634472" cy="411480"/>
          </a:xfrm>
          <a:prstGeom prst="rect">
            <a:avLst/>
          </a:prstGeom>
          <a:noFill/>
          <a:ln/>
        </p:spPr>
        <p:txBody>
          <a:bodyPr wrap="square" lIns="0" tIns="0" rIns="0" bIns="0" rtlCol="0" anchor="ctr"/>
          <a:lstStyle/>
          <a:p>
            <a:pPr marL="0" indent="0">
              <a:buNone/>
            </a:pPr>
            <a:r>
              <a:rPr lang="en-US" sz="2000" b="1" i="1" dirty="0">
                <a:solidFill>
                  <a:srgbClr val="00467F"/>
                </a:solidFill>
                <a:latin typeface="Calibri" pitchFamily="34" charset="0"/>
                <a:ea typeface="Calibri" pitchFamily="34" charset="-122"/>
                <a:cs typeface="Calibri" pitchFamily="34" charset="-120"/>
              </a:rPr>
              <a:t>Answer about yourself. Not about students.</a:t>
            </a:r>
            <a:endParaRPr lang="en-US"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11D41"/>
        </a:solidFill>
        <a:effectLst/>
      </p:bgPr>
    </p:bg>
    <p:spTree>
      <p:nvGrpSpPr>
        <p:cNvPr id="1" name=""/>
        <p:cNvGrpSpPr/>
        <p:nvPr/>
      </p:nvGrpSpPr>
      <p:grpSpPr>
        <a:xfrm>
          <a:off x="0" y="0"/>
          <a:ext cx="0" cy="0"/>
          <a:chOff x="0" y="0"/>
          <a:chExt cx="0" cy="0"/>
        </a:xfrm>
      </p:grpSpPr>
      <p:sp>
        <p:nvSpPr>
          <p:cNvPr id="2" name="Text 0"/>
          <p:cNvSpPr/>
          <p:nvPr/>
        </p:nvSpPr>
        <p:spPr>
          <a:xfrm>
            <a:off x="777240" y="2240280"/>
            <a:ext cx="10634472" cy="914400"/>
          </a:xfrm>
          <a:prstGeom prst="rect">
            <a:avLst/>
          </a:prstGeom>
          <a:noFill/>
          <a:ln/>
        </p:spPr>
        <p:txBody>
          <a:bodyPr wrap="square" lIns="0" tIns="0" rIns="0" bIns="0" rtlCol="0" anchor="ctr"/>
          <a:lstStyle/>
          <a:p>
            <a:pPr marL="0" indent="0">
              <a:buNone/>
            </a:pPr>
            <a:r>
              <a:rPr lang="en-US" sz="4000" dirty="0">
                <a:solidFill>
                  <a:srgbClr val="3BB3E5"/>
                </a:solidFill>
                <a:latin typeface="Cambria" pitchFamily="34" charset="0"/>
                <a:ea typeface="Cambria" pitchFamily="34" charset="-122"/>
                <a:cs typeface="Cambria" pitchFamily="34" charset="-120"/>
              </a:rPr>
              <a:t>For the last half hour you were the student.</a:t>
            </a:r>
            <a:endParaRPr lang="en-US" sz="4000" dirty="0"/>
          </a:p>
        </p:txBody>
      </p:sp>
      <p:sp>
        <p:nvSpPr>
          <p:cNvPr id="3" name="Text 1"/>
          <p:cNvSpPr/>
          <p:nvPr/>
        </p:nvSpPr>
        <p:spPr>
          <a:xfrm>
            <a:off x="777240" y="3827930"/>
            <a:ext cx="10634472" cy="1645920"/>
          </a:xfrm>
          <a:prstGeom prst="rect">
            <a:avLst/>
          </a:prstGeom>
          <a:noFill/>
          <a:ln/>
        </p:spPr>
        <p:txBody>
          <a:bodyPr wrap="square" lIns="0" tIns="0" rIns="0" bIns="0" rtlCol="0" anchor="t"/>
          <a:lstStyle/>
          <a:p>
            <a:pPr marL="0" indent="0">
              <a:lnSpc>
                <a:spcPts val="5800"/>
              </a:lnSpc>
              <a:buNone/>
            </a:pPr>
            <a:r>
              <a:rPr lang="en-US" sz="4400" b="1" dirty="0">
                <a:solidFill>
                  <a:srgbClr val="FFFFFF"/>
                </a:solidFill>
                <a:latin typeface="Cambria" pitchFamily="34" charset="0"/>
                <a:ea typeface="Cambria" pitchFamily="34" charset="-122"/>
                <a:cs typeface="Cambria" pitchFamily="34" charset="-120"/>
              </a:rPr>
              <a:t>Now you get to be the teacher again — but you're bringing the student with you.</a:t>
            </a:r>
            <a:endParaRPr lang="en-US"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11D41"/>
        </a:solidFill>
        <a:effectLst/>
      </p:bgPr>
    </p:bg>
    <p:spTree>
      <p:nvGrpSpPr>
        <p:cNvPr id="1" name=""/>
        <p:cNvGrpSpPr/>
        <p:nvPr/>
      </p:nvGrpSpPr>
      <p:grpSpPr>
        <a:xfrm>
          <a:off x="0" y="0"/>
          <a:ext cx="0" cy="0"/>
          <a:chOff x="0" y="0"/>
          <a:chExt cx="0" cy="0"/>
        </a:xfrm>
      </p:grpSpPr>
      <p:sp>
        <p:nvSpPr>
          <p:cNvPr id="2" name="Text 0"/>
          <p:cNvSpPr/>
          <p:nvPr/>
        </p:nvSpPr>
        <p:spPr>
          <a:xfrm>
            <a:off x="777240" y="566928"/>
            <a:ext cx="10634472" cy="365760"/>
          </a:xfrm>
          <a:prstGeom prst="rect">
            <a:avLst/>
          </a:prstGeom>
          <a:noFill/>
          <a:ln/>
        </p:spPr>
        <p:txBody>
          <a:bodyPr wrap="square" lIns="0" tIns="0" rIns="0" bIns="0" rtlCol="0" anchor="ctr"/>
          <a:lstStyle/>
          <a:p>
            <a:pPr marL="0" indent="0">
              <a:buNone/>
            </a:pPr>
            <a:r>
              <a:rPr lang="en-US" sz="2000" b="1" kern="0" spc="300" dirty="0">
                <a:solidFill>
                  <a:srgbClr val="E7A614"/>
                </a:solidFill>
                <a:latin typeface="Calibri" pitchFamily="34" charset="0"/>
                <a:ea typeface="Calibri" pitchFamily="34" charset="-122"/>
                <a:cs typeface="Calibri" pitchFamily="34" charset="-120"/>
              </a:rPr>
              <a:t>YOU DIDN'T LEARN THIS TODAY. YOU GENERATED IT.</a:t>
            </a:r>
            <a:endParaRPr lang="en-US" sz="2000" dirty="0"/>
          </a:p>
        </p:txBody>
      </p:sp>
      <p:sp>
        <p:nvSpPr>
          <p:cNvPr id="3" name="Text 1"/>
          <p:cNvSpPr/>
          <p:nvPr/>
        </p:nvSpPr>
        <p:spPr>
          <a:xfrm>
            <a:off x="777240" y="1175271"/>
            <a:ext cx="502920" cy="822960"/>
          </a:xfrm>
          <a:prstGeom prst="rect">
            <a:avLst/>
          </a:prstGeom>
          <a:noFill/>
          <a:ln/>
        </p:spPr>
        <p:txBody>
          <a:bodyPr wrap="square" lIns="0" tIns="0" rIns="0" bIns="0" rtlCol="0" anchor="ctr"/>
          <a:lstStyle/>
          <a:p>
            <a:pPr marL="0" indent="0">
              <a:buNone/>
            </a:pPr>
            <a:r>
              <a:rPr lang="en-US" sz="3000" b="1" dirty="0">
                <a:solidFill>
                  <a:srgbClr val="A7A7A9"/>
                </a:solidFill>
                <a:latin typeface="Cambria" pitchFamily="34" charset="0"/>
                <a:ea typeface="Cambria" pitchFamily="34" charset="-122"/>
                <a:cs typeface="Cambria" pitchFamily="34" charset="-120"/>
              </a:rPr>
              <a:t>1</a:t>
            </a:r>
            <a:endParaRPr lang="en-US" sz="3000" dirty="0"/>
          </a:p>
        </p:txBody>
      </p:sp>
      <p:sp>
        <p:nvSpPr>
          <p:cNvPr id="4" name="Text 2"/>
          <p:cNvSpPr/>
          <p:nvPr/>
        </p:nvSpPr>
        <p:spPr>
          <a:xfrm>
            <a:off x="1325880" y="1175271"/>
            <a:ext cx="3794760" cy="822960"/>
          </a:xfrm>
          <a:prstGeom prst="rect">
            <a:avLst/>
          </a:prstGeom>
          <a:noFill/>
          <a:ln/>
        </p:spPr>
        <p:txBody>
          <a:bodyPr wrap="square" lIns="0" tIns="0" rIns="0" bIns="0" rtlCol="0" anchor="ctr"/>
          <a:lstStyle/>
          <a:p>
            <a:pPr marL="0" indent="0">
              <a:buNone/>
            </a:pPr>
            <a:r>
              <a:rPr lang="en-US" sz="3800" b="1" dirty="0">
                <a:solidFill>
                  <a:srgbClr val="E7A614"/>
                </a:solidFill>
                <a:latin typeface="Cambria" pitchFamily="34" charset="0"/>
                <a:ea typeface="Cambria" pitchFamily="34" charset="-122"/>
                <a:cs typeface="Cambria" pitchFamily="34" charset="-120"/>
              </a:rPr>
              <a:t>BE Safe</a:t>
            </a:r>
            <a:endParaRPr lang="en-US" sz="3800" dirty="0"/>
          </a:p>
        </p:txBody>
      </p:sp>
      <p:sp>
        <p:nvSpPr>
          <p:cNvPr id="5" name="Text 3"/>
          <p:cNvSpPr/>
          <p:nvPr/>
        </p:nvSpPr>
        <p:spPr>
          <a:xfrm>
            <a:off x="5212080" y="1175271"/>
            <a:ext cx="6199632" cy="822960"/>
          </a:xfrm>
          <a:prstGeom prst="rect">
            <a:avLst/>
          </a:prstGeom>
          <a:noFill/>
          <a:ln/>
        </p:spPr>
        <p:txBody>
          <a:bodyPr wrap="square" lIns="0" tIns="0" rIns="0" bIns="0" rtlCol="0" anchor="ctr"/>
          <a:lstStyle/>
          <a:p>
            <a:pPr marL="0" indent="0">
              <a:buNone/>
            </a:pPr>
            <a:r>
              <a:rPr lang="en-US" sz="2600" dirty="0">
                <a:solidFill>
                  <a:srgbClr val="FFFFFF"/>
                </a:solidFill>
                <a:latin typeface="Calibri" pitchFamily="34" charset="0"/>
                <a:ea typeface="Calibri" pitchFamily="34" charset="-122"/>
                <a:cs typeface="Calibri" pitchFamily="34" charset="-120"/>
              </a:rPr>
              <a:t>what you held back</a:t>
            </a:r>
            <a:endParaRPr lang="en-US" sz="2600" dirty="0"/>
          </a:p>
        </p:txBody>
      </p:sp>
      <p:sp>
        <p:nvSpPr>
          <p:cNvPr id="6" name="Text 4"/>
          <p:cNvSpPr/>
          <p:nvPr/>
        </p:nvSpPr>
        <p:spPr>
          <a:xfrm>
            <a:off x="777240" y="2144535"/>
            <a:ext cx="502920" cy="822960"/>
          </a:xfrm>
          <a:prstGeom prst="rect">
            <a:avLst/>
          </a:prstGeom>
          <a:noFill/>
          <a:ln/>
        </p:spPr>
        <p:txBody>
          <a:bodyPr wrap="square" lIns="0" tIns="0" rIns="0" bIns="0" rtlCol="0" anchor="ctr"/>
          <a:lstStyle/>
          <a:p>
            <a:pPr marL="0" indent="0">
              <a:buNone/>
            </a:pPr>
            <a:r>
              <a:rPr lang="en-US" sz="3000" b="1" dirty="0">
                <a:solidFill>
                  <a:srgbClr val="A7A7A9"/>
                </a:solidFill>
                <a:latin typeface="Cambria" pitchFamily="34" charset="0"/>
                <a:ea typeface="Cambria" pitchFamily="34" charset="-122"/>
                <a:cs typeface="Cambria" pitchFamily="34" charset="-120"/>
              </a:rPr>
              <a:t>2</a:t>
            </a:r>
            <a:endParaRPr lang="en-US" sz="3000" dirty="0"/>
          </a:p>
        </p:txBody>
      </p:sp>
      <p:sp>
        <p:nvSpPr>
          <p:cNvPr id="7" name="Text 5"/>
          <p:cNvSpPr/>
          <p:nvPr/>
        </p:nvSpPr>
        <p:spPr>
          <a:xfrm>
            <a:off x="1325880" y="2144535"/>
            <a:ext cx="3794760" cy="822960"/>
          </a:xfrm>
          <a:prstGeom prst="rect">
            <a:avLst/>
          </a:prstGeom>
          <a:noFill/>
          <a:ln/>
        </p:spPr>
        <p:txBody>
          <a:bodyPr wrap="square" lIns="0" tIns="0" rIns="0" bIns="0" rtlCol="0" anchor="ctr"/>
          <a:lstStyle/>
          <a:p>
            <a:pPr marL="0" indent="0">
              <a:buNone/>
            </a:pPr>
            <a:r>
              <a:rPr lang="en-US" sz="3800" b="1" dirty="0">
                <a:solidFill>
                  <a:srgbClr val="E7A614"/>
                </a:solidFill>
                <a:latin typeface="Cambria" pitchFamily="34" charset="0"/>
                <a:ea typeface="Cambria" pitchFamily="34" charset="-122"/>
                <a:cs typeface="Cambria" pitchFamily="34" charset="-120"/>
              </a:rPr>
              <a:t>BE Honest</a:t>
            </a:r>
            <a:endParaRPr lang="en-US" sz="3800" dirty="0"/>
          </a:p>
        </p:txBody>
      </p:sp>
      <p:sp>
        <p:nvSpPr>
          <p:cNvPr id="8" name="Text 6"/>
          <p:cNvSpPr/>
          <p:nvPr/>
        </p:nvSpPr>
        <p:spPr>
          <a:xfrm>
            <a:off x="5212080" y="2144535"/>
            <a:ext cx="6199632" cy="822960"/>
          </a:xfrm>
          <a:prstGeom prst="rect">
            <a:avLst/>
          </a:prstGeom>
          <a:noFill/>
          <a:ln/>
        </p:spPr>
        <p:txBody>
          <a:bodyPr wrap="square" lIns="0" tIns="0" rIns="0" bIns="0" rtlCol="0" anchor="ctr"/>
          <a:lstStyle/>
          <a:p>
            <a:pPr marL="0" indent="0">
              <a:buNone/>
            </a:pPr>
            <a:r>
              <a:rPr lang="en-US" sz="2600" dirty="0">
                <a:solidFill>
                  <a:srgbClr val="FFFFFF"/>
                </a:solidFill>
                <a:latin typeface="Calibri" pitchFamily="34" charset="0"/>
                <a:ea typeface="Calibri" pitchFamily="34" charset="-122"/>
                <a:cs typeface="Calibri" pitchFamily="34" charset="-120"/>
              </a:rPr>
              <a:t>whether you'd say it was AI</a:t>
            </a:r>
            <a:endParaRPr lang="en-US" sz="2600" dirty="0"/>
          </a:p>
        </p:txBody>
      </p:sp>
      <p:sp>
        <p:nvSpPr>
          <p:cNvPr id="9" name="Text 7"/>
          <p:cNvSpPr/>
          <p:nvPr/>
        </p:nvSpPr>
        <p:spPr>
          <a:xfrm>
            <a:off x="777240" y="3113799"/>
            <a:ext cx="502920" cy="822960"/>
          </a:xfrm>
          <a:prstGeom prst="rect">
            <a:avLst/>
          </a:prstGeom>
          <a:noFill/>
          <a:ln/>
        </p:spPr>
        <p:txBody>
          <a:bodyPr wrap="square" lIns="0" tIns="0" rIns="0" bIns="0" rtlCol="0" anchor="ctr"/>
          <a:lstStyle/>
          <a:p>
            <a:pPr marL="0" indent="0">
              <a:buNone/>
            </a:pPr>
            <a:r>
              <a:rPr lang="en-US" sz="3000" b="1" dirty="0">
                <a:solidFill>
                  <a:srgbClr val="A7A7A9"/>
                </a:solidFill>
                <a:latin typeface="Cambria" pitchFamily="34" charset="0"/>
                <a:ea typeface="Cambria" pitchFamily="34" charset="-122"/>
                <a:cs typeface="Cambria" pitchFamily="34" charset="-120"/>
              </a:rPr>
              <a:t>3</a:t>
            </a:r>
            <a:endParaRPr lang="en-US" sz="3000" dirty="0"/>
          </a:p>
        </p:txBody>
      </p:sp>
      <p:sp>
        <p:nvSpPr>
          <p:cNvPr id="10" name="Text 8"/>
          <p:cNvSpPr/>
          <p:nvPr/>
        </p:nvSpPr>
        <p:spPr>
          <a:xfrm>
            <a:off x="1325880" y="3113799"/>
            <a:ext cx="3794760" cy="822960"/>
          </a:xfrm>
          <a:prstGeom prst="rect">
            <a:avLst/>
          </a:prstGeom>
          <a:noFill/>
          <a:ln/>
        </p:spPr>
        <p:txBody>
          <a:bodyPr wrap="square" lIns="0" tIns="0" rIns="0" bIns="0" rtlCol="0" anchor="ctr"/>
          <a:lstStyle/>
          <a:p>
            <a:pPr marL="0" indent="0">
              <a:buNone/>
            </a:pPr>
            <a:r>
              <a:rPr lang="en-US" sz="3800" b="1" dirty="0">
                <a:solidFill>
                  <a:srgbClr val="E7A614"/>
                </a:solidFill>
                <a:latin typeface="Cambria" pitchFamily="34" charset="0"/>
                <a:ea typeface="Cambria" pitchFamily="34" charset="-122"/>
                <a:cs typeface="Cambria" pitchFamily="34" charset="-120"/>
              </a:rPr>
              <a:t>BE Critical</a:t>
            </a:r>
            <a:endParaRPr lang="en-US" sz="3800" dirty="0"/>
          </a:p>
        </p:txBody>
      </p:sp>
      <p:sp>
        <p:nvSpPr>
          <p:cNvPr id="11" name="Text 9"/>
          <p:cNvSpPr/>
          <p:nvPr/>
        </p:nvSpPr>
        <p:spPr>
          <a:xfrm>
            <a:off x="5212080" y="3113799"/>
            <a:ext cx="6199632" cy="822960"/>
          </a:xfrm>
          <a:prstGeom prst="rect">
            <a:avLst/>
          </a:prstGeom>
          <a:noFill/>
          <a:ln/>
        </p:spPr>
        <p:txBody>
          <a:bodyPr wrap="square" lIns="0" tIns="0" rIns="0" bIns="0" rtlCol="0" anchor="ctr"/>
          <a:lstStyle/>
          <a:p>
            <a:pPr marL="0" indent="0">
              <a:buNone/>
            </a:pPr>
            <a:r>
              <a:rPr lang="en-US" sz="2600" dirty="0">
                <a:solidFill>
                  <a:srgbClr val="FFFFFF"/>
                </a:solidFill>
                <a:latin typeface="Calibri" pitchFamily="34" charset="0"/>
                <a:ea typeface="Calibri" pitchFamily="34" charset="-122"/>
                <a:cs typeface="Calibri" pitchFamily="34" charset="-120"/>
              </a:rPr>
              <a:t>the pause — or the missing one</a:t>
            </a:r>
            <a:endParaRPr lang="en-US" sz="2600" dirty="0"/>
          </a:p>
        </p:txBody>
      </p:sp>
      <p:sp>
        <p:nvSpPr>
          <p:cNvPr id="12" name="Text 10"/>
          <p:cNvSpPr/>
          <p:nvPr/>
        </p:nvSpPr>
        <p:spPr>
          <a:xfrm>
            <a:off x="777240" y="4083063"/>
            <a:ext cx="502920" cy="822960"/>
          </a:xfrm>
          <a:prstGeom prst="rect">
            <a:avLst/>
          </a:prstGeom>
          <a:noFill/>
          <a:ln/>
        </p:spPr>
        <p:txBody>
          <a:bodyPr wrap="square" lIns="0" tIns="0" rIns="0" bIns="0" rtlCol="0" anchor="ctr"/>
          <a:lstStyle/>
          <a:p>
            <a:pPr marL="0" indent="0">
              <a:buNone/>
            </a:pPr>
            <a:r>
              <a:rPr lang="en-US" sz="3000" b="1" dirty="0">
                <a:solidFill>
                  <a:srgbClr val="A7A7A9"/>
                </a:solidFill>
                <a:latin typeface="Cambria" pitchFamily="34" charset="0"/>
                <a:ea typeface="Cambria" pitchFamily="34" charset="-122"/>
                <a:cs typeface="Cambria" pitchFamily="34" charset="-120"/>
              </a:rPr>
              <a:t>4</a:t>
            </a:r>
            <a:endParaRPr lang="en-US" sz="3000" dirty="0"/>
          </a:p>
        </p:txBody>
      </p:sp>
      <p:sp>
        <p:nvSpPr>
          <p:cNvPr id="13" name="Text 11"/>
          <p:cNvSpPr/>
          <p:nvPr/>
        </p:nvSpPr>
        <p:spPr>
          <a:xfrm>
            <a:off x="1325880" y="4083063"/>
            <a:ext cx="3794760" cy="822960"/>
          </a:xfrm>
          <a:prstGeom prst="rect">
            <a:avLst/>
          </a:prstGeom>
          <a:noFill/>
          <a:ln/>
        </p:spPr>
        <p:txBody>
          <a:bodyPr wrap="square" lIns="0" tIns="0" rIns="0" bIns="0" rtlCol="0" anchor="ctr"/>
          <a:lstStyle/>
          <a:p>
            <a:pPr marL="0" indent="0">
              <a:buNone/>
            </a:pPr>
            <a:r>
              <a:rPr lang="en-US" sz="3800" b="1" dirty="0">
                <a:solidFill>
                  <a:srgbClr val="E7A614"/>
                </a:solidFill>
                <a:latin typeface="Cambria" pitchFamily="34" charset="0"/>
                <a:ea typeface="Cambria" pitchFamily="34" charset="-122"/>
                <a:cs typeface="Cambria" pitchFamily="34" charset="-120"/>
              </a:rPr>
              <a:t>BE Responsible</a:t>
            </a:r>
            <a:endParaRPr lang="en-US" sz="3800" dirty="0"/>
          </a:p>
        </p:txBody>
      </p:sp>
      <p:sp>
        <p:nvSpPr>
          <p:cNvPr id="14" name="Text 12"/>
          <p:cNvSpPr/>
          <p:nvPr/>
        </p:nvSpPr>
        <p:spPr>
          <a:xfrm>
            <a:off x="5212080" y="4083063"/>
            <a:ext cx="6199632" cy="822960"/>
          </a:xfrm>
          <a:prstGeom prst="rect">
            <a:avLst/>
          </a:prstGeom>
          <a:noFill/>
          <a:ln/>
        </p:spPr>
        <p:txBody>
          <a:bodyPr wrap="square" lIns="0" tIns="0" rIns="0" bIns="0" rtlCol="0" anchor="ctr"/>
          <a:lstStyle/>
          <a:p>
            <a:pPr marL="0" indent="0">
              <a:buNone/>
            </a:pPr>
            <a:r>
              <a:rPr lang="en-US" sz="2600" dirty="0">
                <a:solidFill>
                  <a:srgbClr val="FFFFFF"/>
                </a:solidFill>
                <a:latin typeface="Calibri" pitchFamily="34" charset="0"/>
                <a:ea typeface="Calibri" pitchFamily="34" charset="-122"/>
                <a:cs typeface="Calibri" pitchFamily="34" charset="-120"/>
              </a:rPr>
              <a:t>the right tool, or the nearest tool</a:t>
            </a:r>
            <a:endParaRPr lang="en-US" sz="2600" dirty="0"/>
          </a:p>
        </p:txBody>
      </p:sp>
      <p:sp>
        <p:nvSpPr>
          <p:cNvPr id="15" name="Text 13"/>
          <p:cNvSpPr/>
          <p:nvPr/>
        </p:nvSpPr>
        <p:spPr>
          <a:xfrm>
            <a:off x="777240" y="5052327"/>
            <a:ext cx="502920" cy="822960"/>
          </a:xfrm>
          <a:prstGeom prst="rect">
            <a:avLst/>
          </a:prstGeom>
          <a:noFill/>
          <a:ln/>
        </p:spPr>
        <p:txBody>
          <a:bodyPr wrap="square" lIns="0" tIns="0" rIns="0" bIns="0" rtlCol="0" anchor="ctr"/>
          <a:lstStyle/>
          <a:p>
            <a:pPr marL="0" indent="0">
              <a:buNone/>
            </a:pPr>
            <a:r>
              <a:rPr lang="en-US" sz="3000" b="1" dirty="0">
                <a:solidFill>
                  <a:srgbClr val="A7A7A9"/>
                </a:solidFill>
                <a:latin typeface="Cambria" pitchFamily="34" charset="0"/>
                <a:ea typeface="Cambria" pitchFamily="34" charset="-122"/>
                <a:cs typeface="Cambria" pitchFamily="34" charset="-120"/>
              </a:rPr>
              <a:t>5</a:t>
            </a:r>
            <a:endParaRPr lang="en-US" sz="3000" dirty="0"/>
          </a:p>
        </p:txBody>
      </p:sp>
      <p:sp>
        <p:nvSpPr>
          <p:cNvPr id="16" name="Text 14"/>
          <p:cNvSpPr/>
          <p:nvPr/>
        </p:nvSpPr>
        <p:spPr>
          <a:xfrm>
            <a:off x="1325880" y="5052327"/>
            <a:ext cx="3794760" cy="822960"/>
          </a:xfrm>
          <a:prstGeom prst="rect">
            <a:avLst/>
          </a:prstGeom>
          <a:noFill/>
          <a:ln/>
        </p:spPr>
        <p:txBody>
          <a:bodyPr wrap="square" lIns="0" tIns="0" rIns="0" bIns="0" rtlCol="0" anchor="ctr"/>
          <a:lstStyle/>
          <a:p>
            <a:pPr marL="0" indent="0">
              <a:buNone/>
            </a:pPr>
            <a:r>
              <a:rPr lang="en-US" sz="3800" b="1" dirty="0">
                <a:solidFill>
                  <a:srgbClr val="E7A614"/>
                </a:solidFill>
                <a:latin typeface="Cambria" pitchFamily="34" charset="0"/>
                <a:ea typeface="Cambria" pitchFamily="34" charset="-122"/>
                <a:cs typeface="Cambria" pitchFamily="34" charset="-120"/>
              </a:rPr>
              <a:t>BE Reflective</a:t>
            </a:r>
            <a:endParaRPr lang="en-US" sz="3800" dirty="0"/>
          </a:p>
        </p:txBody>
      </p:sp>
      <p:sp>
        <p:nvSpPr>
          <p:cNvPr id="17" name="Text 15"/>
          <p:cNvSpPr/>
          <p:nvPr/>
        </p:nvSpPr>
        <p:spPr>
          <a:xfrm>
            <a:off x="5212080" y="5052327"/>
            <a:ext cx="6199632" cy="822960"/>
          </a:xfrm>
          <a:prstGeom prst="rect">
            <a:avLst/>
          </a:prstGeom>
          <a:noFill/>
          <a:ln/>
        </p:spPr>
        <p:txBody>
          <a:bodyPr wrap="square" lIns="0" tIns="0" rIns="0" bIns="0" rtlCol="0" anchor="ctr"/>
          <a:lstStyle/>
          <a:p>
            <a:pPr marL="0" indent="0">
              <a:buNone/>
            </a:pPr>
            <a:r>
              <a:rPr lang="en-US" sz="2600" dirty="0">
                <a:solidFill>
                  <a:srgbClr val="FFFFFF"/>
                </a:solidFill>
                <a:latin typeface="Calibri" pitchFamily="34" charset="0"/>
                <a:ea typeface="Calibri" pitchFamily="34" charset="-122"/>
                <a:cs typeface="Calibri" pitchFamily="34" charset="-120"/>
              </a:rPr>
              <a:t>understanding, or an answer</a:t>
            </a:r>
            <a:endParaRPr lang="en-US" sz="2600" dirty="0"/>
          </a:p>
        </p:txBody>
      </p:sp>
      <p:sp>
        <p:nvSpPr>
          <p:cNvPr id="18" name="Text 16"/>
          <p:cNvSpPr/>
          <p:nvPr/>
        </p:nvSpPr>
        <p:spPr>
          <a:xfrm>
            <a:off x="777240" y="6085332"/>
            <a:ext cx="10634472" cy="411480"/>
          </a:xfrm>
          <a:prstGeom prst="rect">
            <a:avLst/>
          </a:prstGeom>
          <a:noFill/>
          <a:ln/>
        </p:spPr>
        <p:txBody>
          <a:bodyPr wrap="square" lIns="0" tIns="0" rIns="0" bIns="0" rtlCol="0" anchor="ctr"/>
          <a:lstStyle/>
          <a:p>
            <a:pPr marL="0" indent="0" algn="r">
              <a:buNone/>
            </a:pPr>
            <a:r>
              <a:rPr lang="en-US" sz="2400" b="1" i="1" dirty="0">
                <a:solidFill>
                  <a:srgbClr val="00B0F0"/>
                </a:solidFill>
                <a:latin typeface="Calibri" pitchFamily="34" charset="0"/>
                <a:ea typeface="Calibri" pitchFamily="34" charset="-122"/>
                <a:cs typeface="Calibri" pitchFamily="34" charset="-120"/>
              </a:rPr>
              <a:t>The framework was the verb the whole time.</a:t>
            </a:r>
            <a:endParaRPr lang="en-US" sz="2400" b="1" dirty="0">
              <a:solidFill>
                <a:srgbClr val="00B0F0"/>
              </a:solidFill>
            </a:endParaRPr>
          </a:p>
        </p:txBody>
      </p:sp>
      <p:pic>
        <p:nvPicPr>
          <p:cNvPr id="22" name="Picture 21" descr="QR code that opens the AI Literacy Faculty Playbook">
            <a:extLst>
              <a:ext uri="{FF2B5EF4-FFF2-40B4-BE49-F238E27FC236}">
                <a16:creationId xmlns:a16="http://schemas.microsoft.com/office/drawing/2014/main" id="{3913F009-DB2B-CD94-3FB9-D9F422FB9823}"/>
              </a:ext>
            </a:extLst>
          </p:cNvPr>
          <p:cNvPicPr>
            <a:picLocks noChangeAspect="1"/>
          </p:cNvPicPr>
          <p:nvPr/>
        </p:nvPicPr>
        <p:blipFill>
          <a:blip r:embed="rId3"/>
          <a:stretch>
            <a:fillRect/>
          </a:stretch>
        </p:blipFill>
        <p:spPr>
          <a:xfrm>
            <a:off x="9710906" y="566928"/>
            <a:ext cx="1723666" cy="17236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1753F0BD-7CBC-9B59-7899-CA8B5DD408F3}"/>
              </a:ext>
            </a:extLst>
          </p:cNvPr>
          <p:cNvSpPr/>
          <p:nvPr/>
        </p:nvSpPr>
        <p:spPr>
          <a:xfrm>
            <a:off x="777240" y="596866"/>
            <a:ext cx="10607040" cy="960120"/>
          </a:xfrm>
          <a:prstGeom prst="rect">
            <a:avLst/>
          </a:prstGeom>
          <a:noFill/>
          <a:ln/>
        </p:spPr>
        <p:txBody>
          <a:bodyPr wrap="square" lIns="0" tIns="0" rIns="0" bIns="0" rtlCol="0" anchor="ctr"/>
          <a:lstStyle/>
          <a:p>
            <a:pPr marL="0" indent="0">
              <a:buNone/>
            </a:pPr>
            <a:r>
              <a:rPr lang="en-US" sz="6600" b="1" kern="0" spc="0" dirty="0">
                <a:solidFill>
                  <a:srgbClr val="011D41"/>
                </a:solidFill>
                <a:latin typeface="Cambria" pitchFamily="34" charset="0"/>
                <a:ea typeface="Calibri" pitchFamily="34" charset="-122"/>
                <a:cs typeface="Calibri" pitchFamily="34" charset="-120"/>
              </a:rPr>
              <a:t>BE the Change.</a:t>
            </a:r>
            <a:endParaRPr lang="en-US" sz="2800" dirty="0"/>
          </a:p>
        </p:txBody>
      </p:sp>
      <p:sp>
        <p:nvSpPr>
          <p:cNvPr id="5" name="Text 1">
            <a:extLst>
              <a:ext uri="{FF2B5EF4-FFF2-40B4-BE49-F238E27FC236}">
                <a16:creationId xmlns:a16="http://schemas.microsoft.com/office/drawing/2014/main" id="{B535773C-3727-2A59-6ED8-87BA4C4A5CD1}"/>
              </a:ext>
            </a:extLst>
          </p:cNvPr>
          <p:cNvSpPr/>
          <p:nvPr/>
        </p:nvSpPr>
        <p:spPr>
          <a:xfrm>
            <a:off x="807720" y="1508760"/>
            <a:ext cx="10607040" cy="548640"/>
          </a:xfrm>
          <a:prstGeom prst="rect">
            <a:avLst/>
          </a:prstGeom>
          <a:noFill/>
          <a:ln/>
        </p:spPr>
        <p:txBody>
          <a:bodyPr wrap="square" lIns="0" tIns="0" rIns="0" bIns="0" rtlCol="0" anchor="ctr"/>
          <a:lstStyle/>
          <a:p>
            <a:pPr marL="0" indent="0">
              <a:buNone/>
            </a:pPr>
            <a:r>
              <a:rPr lang="en-US" sz="2800" b="0" dirty="0">
                <a:solidFill>
                  <a:srgbClr val="00467F"/>
                </a:solidFill>
                <a:latin typeface="Calibri" pitchFamily="34" charset="0"/>
                <a:ea typeface="Cambria" pitchFamily="34" charset="-122"/>
                <a:cs typeface="Cambria" pitchFamily="34" charset="-120"/>
              </a:rPr>
              <a:t>One behavior. One change. One course. One date.</a:t>
            </a:r>
            <a:endParaRPr lang="en-US" sz="4200" dirty="0"/>
          </a:p>
        </p:txBody>
      </p:sp>
      <p:sp>
        <p:nvSpPr>
          <p:cNvPr id="7" name="Text 3">
            <a:extLst>
              <a:ext uri="{FF2B5EF4-FFF2-40B4-BE49-F238E27FC236}">
                <a16:creationId xmlns:a16="http://schemas.microsoft.com/office/drawing/2014/main" id="{C98647A1-529F-87E5-2DF9-E55B55FF00C2}"/>
              </a:ext>
            </a:extLst>
          </p:cNvPr>
          <p:cNvSpPr/>
          <p:nvPr/>
        </p:nvSpPr>
        <p:spPr>
          <a:xfrm>
            <a:off x="777240" y="2392607"/>
            <a:ext cx="3200400" cy="777240"/>
          </a:xfrm>
          <a:prstGeom prst="rect">
            <a:avLst/>
          </a:prstGeom>
          <a:noFill/>
          <a:ln/>
        </p:spPr>
        <p:txBody>
          <a:bodyPr wrap="square" lIns="0" tIns="0" rIns="0" bIns="0" rtlCol="0" anchor="ctr"/>
          <a:lstStyle/>
          <a:p>
            <a:pPr marL="0" indent="0">
              <a:buNone/>
            </a:pPr>
            <a:r>
              <a:rPr lang="en-US" sz="2700" b="1" dirty="0">
                <a:solidFill>
                  <a:srgbClr val="011D41"/>
                </a:solidFill>
                <a:latin typeface="Calibri" pitchFamily="34" charset="0"/>
                <a:ea typeface="Calibri" pitchFamily="34" charset="-122"/>
                <a:cs typeface="Calibri" pitchFamily="34" charset="-120"/>
              </a:rPr>
              <a:t>Behavior</a:t>
            </a:r>
            <a:endParaRPr lang="en-US" sz="2700" dirty="0"/>
          </a:p>
        </p:txBody>
      </p:sp>
      <p:sp>
        <p:nvSpPr>
          <p:cNvPr id="9" name="Text 4">
            <a:extLst>
              <a:ext uri="{FF2B5EF4-FFF2-40B4-BE49-F238E27FC236}">
                <a16:creationId xmlns:a16="http://schemas.microsoft.com/office/drawing/2014/main" id="{B4E54F85-CF86-1DC9-51C1-7A37B2EC0D4D}"/>
              </a:ext>
            </a:extLst>
          </p:cNvPr>
          <p:cNvSpPr/>
          <p:nvPr/>
        </p:nvSpPr>
        <p:spPr>
          <a:xfrm>
            <a:off x="4069080" y="2392607"/>
            <a:ext cx="7342632" cy="777240"/>
          </a:xfrm>
          <a:prstGeom prst="rect">
            <a:avLst/>
          </a:prstGeom>
          <a:noFill/>
          <a:ln/>
        </p:spPr>
        <p:txBody>
          <a:bodyPr wrap="square" lIns="0" tIns="0" rIns="0" bIns="0" rtlCol="0" anchor="ctr"/>
          <a:lstStyle/>
          <a:p>
            <a:pPr marL="0" indent="0">
              <a:buNone/>
            </a:pPr>
            <a:r>
              <a:rPr lang="en-US" sz="2400" b="0" dirty="0">
                <a:solidFill>
                  <a:srgbClr val="00467F"/>
                </a:solidFill>
                <a:latin typeface="Calibri" pitchFamily="34" charset="0"/>
                <a:ea typeface="Calibri" pitchFamily="34" charset="-122"/>
                <a:cs typeface="Calibri" pitchFamily="34" charset="-120"/>
              </a:rPr>
              <a:t>Safe · Honest · Critical · Responsible · Reflective</a:t>
            </a:r>
            <a:endParaRPr lang="en-US" sz="2400" b="1" dirty="0"/>
          </a:p>
        </p:txBody>
      </p:sp>
      <p:sp>
        <p:nvSpPr>
          <p:cNvPr id="11" name="Text 5">
            <a:extLst>
              <a:ext uri="{FF2B5EF4-FFF2-40B4-BE49-F238E27FC236}">
                <a16:creationId xmlns:a16="http://schemas.microsoft.com/office/drawing/2014/main" id="{0476E38D-7118-0E01-435F-1704DFF79C70}"/>
              </a:ext>
            </a:extLst>
          </p:cNvPr>
          <p:cNvSpPr/>
          <p:nvPr/>
        </p:nvSpPr>
        <p:spPr>
          <a:xfrm>
            <a:off x="777240" y="3197279"/>
            <a:ext cx="3200400" cy="777240"/>
          </a:xfrm>
          <a:prstGeom prst="rect">
            <a:avLst/>
          </a:prstGeom>
          <a:noFill/>
          <a:ln/>
        </p:spPr>
        <p:txBody>
          <a:bodyPr wrap="square" lIns="0" tIns="0" rIns="0" bIns="0" rtlCol="0" anchor="ctr"/>
          <a:lstStyle/>
          <a:p>
            <a:pPr marL="0" indent="0">
              <a:buNone/>
            </a:pPr>
            <a:r>
              <a:rPr lang="en-US" sz="2700" b="1" dirty="0">
                <a:solidFill>
                  <a:srgbClr val="011D41"/>
                </a:solidFill>
                <a:latin typeface="Calibri" pitchFamily="34" charset="0"/>
                <a:ea typeface="Calibri" pitchFamily="34" charset="-122"/>
                <a:cs typeface="Calibri" pitchFamily="34" charset="-120"/>
              </a:rPr>
              <a:t>My one change</a:t>
            </a:r>
            <a:endParaRPr lang="en-US" sz="2700" dirty="0"/>
          </a:p>
        </p:txBody>
      </p:sp>
      <p:sp>
        <p:nvSpPr>
          <p:cNvPr id="13" name="Text 6">
            <a:extLst>
              <a:ext uri="{FF2B5EF4-FFF2-40B4-BE49-F238E27FC236}">
                <a16:creationId xmlns:a16="http://schemas.microsoft.com/office/drawing/2014/main" id="{25A157F2-3FCD-807D-E37E-B7CD01427A8E}"/>
              </a:ext>
            </a:extLst>
          </p:cNvPr>
          <p:cNvSpPr/>
          <p:nvPr/>
        </p:nvSpPr>
        <p:spPr>
          <a:xfrm>
            <a:off x="4069080" y="3197279"/>
            <a:ext cx="7342632" cy="777240"/>
          </a:xfrm>
          <a:prstGeom prst="rect">
            <a:avLst/>
          </a:prstGeom>
          <a:noFill/>
          <a:ln/>
        </p:spPr>
        <p:txBody>
          <a:bodyPr wrap="square" lIns="0" tIns="0" rIns="0" bIns="0" rtlCol="0" anchor="ctr"/>
          <a:lstStyle/>
          <a:p>
            <a:pPr marL="0" indent="0">
              <a:buNone/>
            </a:pPr>
            <a:r>
              <a:rPr lang="en-US" sz="2400" dirty="0">
                <a:solidFill>
                  <a:srgbClr val="00467F"/>
                </a:solidFill>
                <a:latin typeface="Calibri" pitchFamily="34" charset="0"/>
                <a:ea typeface="Calibri" pitchFamily="34" charset="-122"/>
                <a:cs typeface="Calibri" pitchFamily="34" charset="-120"/>
              </a:rPr>
              <a:t>One assignment, discussion, rubric, or AI Course Policy</a:t>
            </a:r>
            <a:endParaRPr lang="en-US" sz="2400" dirty="0"/>
          </a:p>
        </p:txBody>
      </p:sp>
      <p:sp>
        <p:nvSpPr>
          <p:cNvPr id="15" name="Text 7">
            <a:extLst>
              <a:ext uri="{FF2B5EF4-FFF2-40B4-BE49-F238E27FC236}">
                <a16:creationId xmlns:a16="http://schemas.microsoft.com/office/drawing/2014/main" id="{AB6C0E25-5CE8-8DA6-B0E8-CE9561C1B3EC}"/>
              </a:ext>
            </a:extLst>
          </p:cNvPr>
          <p:cNvSpPr/>
          <p:nvPr/>
        </p:nvSpPr>
        <p:spPr>
          <a:xfrm>
            <a:off x="777240" y="4001951"/>
            <a:ext cx="3200400" cy="777240"/>
          </a:xfrm>
          <a:prstGeom prst="rect">
            <a:avLst/>
          </a:prstGeom>
          <a:noFill/>
          <a:ln/>
        </p:spPr>
        <p:txBody>
          <a:bodyPr wrap="square" lIns="0" tIns="0" rIns="0" bIns="0" rtlCol="0" anchor="ctr"/>
          <a:lstStyle/>
          <a:p>
            <a:pPr marL="0" indent="0">
              <a:buNone/>
            </a:pPr>
            <a:r>
              <a:rPr lang="en-US" sz="2700" b="1" dirty="0">
                <a:solidFill>
                  <a:srgbClr val="011D41"/>
                </a:solidFill>
                <a:latin typeface="Calibri" pitchFamily="34" charset="0"/>
                <a:ea typeface="Calibri" pitchFamily="34" charset="-122"/>
                <a:cs typeface="Calibri" pitchFamily="34" charset="-120"/>
              </a:rPr>
              <a:t>Course</a:t>
            </a:r>
            <a:endParaRPr lang="en-US" sz="2700" dirty="0"/>
          </a:p>
        </p:txBody>
      </p:sp>
      <p:sp>
        <p:nvSpPr>
          <p:cNvPr id="17" name="Text 8">
            <a:extLst>
              <a:ext uri="{FF2B5EF4-FFF2-40B4-BE49-F238E27FC236}">
                <a16:creationId xmlns:a16="http://schemas.microsoft.com/office/drawing/2014/main" id="{E6FDF1C6-B9DE-308B-BB99-DFDD5E24CCAE}"/>
              </a:ext>
            </a:extLst>
          </p:cNvPr>
          <p:cNvSpPr/>
          <p:nvPr/>
        </p:nvSpPr>
        <p:spPr>
          <a:xfrm>
            <a:off x="4069080" y="4001951"/>
            <a:ext cx="7342632" cy="777240"/>
          </a:xfrm>
          <a:prstGeom prst="rect">
            <a:avLst/>
          </a:prstGeom>
          <a:noFill/>
          <a:ln/>
        </p:spPr>
        <p:txBody>
          <a:bodyPr wrap="square" lIns="0" tIns="0" rIns="0" bIns="0" rtlCol="0" anchor="ctr"/>
          <a:lstStyle/>
          <a:p>
            <a:pPr marL="0" indent="0">
              <a:buNone/>
            </a:pPr>
            <a:r>
              <a:rPr lang="en-US" sz="2400" dirty="0">
                <a:solidFill>
                  <a:srgbClr val="00467F"/>
                </a:solidFill>
                <a:latin typeface="Calibri" pitchFamily="34" charset="0"/>
                <a:ea typeface="Calibri" pitchFamily="34" charset="-122"/>
                <a:cs typeface="Calibri" pitchFamily="34" charset="-120"/>
              </a:rPr>
              <a:t>Be specific — course and section</a:t>
            </a:r>
            <a:endParaRPr lang="en-US" sz="2400" dirty="0"/>
          </a:p>
        </p:txBody>
      </p:sp>
      <p:sp>
        <p:nvSpPr>
          <p:cNvPr id="19" name="Text 9">
            <a:extLst>
              <a:ext uri="{FF2B5EF4-FFF2-40B4-BE49-F238E27FC236}">
                <a16:creationId xmlns:a16="http://schemas.microsoft.com/office/drawing/2014/main" id="{20F59F28-8C7E-F51A-65D7-81D0FA8DAECE}"/>
              </a:ext>
            </a:extLst>
          </p:cNvPr>
          <p:cNvSpPr/>
          <p:nvPr/>
        </p:nvSpPr>
        <p:spPr>
          <a:xfrm>
            <a:off x="777240" y="4806623"/>
            <a:ext cx="3200400" cy="777240"/>
          </a:xfrm>
          <a:prstGeom prst="rect">
            <a:avLst/>
          </a:prstGeom>
          <a:noFill/>
          <a:ln/>
        </p:spPr>
        <p:txBody>
          <a:bodyPr wrap="square" lIns="0" tIns="0" rIns="0" bIns="0" rtlCol="0" anchor="ctr"/>
          <a:lstStyle/>
          <a:p>
            <a:pPr marL="0" indent="0">
              <a:buNone/>
            </a:pPr>
            <a:r>
              <a:rPr lang="en-US" sz="2700" b="1" dirty="0">
                <a:solidFill>
                  <a:srgbClr val="011D41"/>
                </a:solidFill>
                <a:latin typeface="Calibri" pitchFamily="34" charset="0"/>
                <a:ea typeface="Calibri" pitchFamily="34" charset="-122"/>
                <a:cs typeface="Calibri" pitchFamily="34" charset="-120"/>
              </a:rPr>
              <a:t>By when</a:t>
            </a:r>
            <a:endParaRPr lang="en-US" sz="2700" dirty="0"/>
          </a:p>
        </p:txBody>
      </p:sp>
      <p:sp>
        <p:nvSpPr>
          <p:cNvPr id="21" name="Text 10">
            <a:extLst>
              <a:ext uri="{FF2B5EF4-FFF2-40B4-BE49-F238E27FC236}">
                <a16:creationId xmlns:a16="http://schemas.microsoft.com/office/drawing/2014/main" id="{9ED5BABE-0080-E1F6-4EC2-893BF0BF09E8}"/>
              </a:ext>
            </a:extLst>
          </p:cNvPr>
          <p:cNvSpPr/>
          <p:nvPr/>
        </p:nvSpPr>
        <p:spPr>
          <a:xfrm>
            <a:off x="4069080" y="4806623"/>
            <a:ext cx="7342632" cy="777240"/>
          </a:xfrm>
          <a:prstGeom prst="rect">
            <a:avLst/>
          </a:prstGeom>
          <a:noFill/>
          <a:ln/>
        </p:spPr>
        <p:txBody>
          <a:bodyPr wrap="square" lIns="0" tIns="0" rIns="0" bIns="0" rtlCol="0" anchor="ctr"/>
          <a:lstStyle/>
          <a:p>
            <a:pPr marL="0" indent="0">
              <a:buNone/>
            </a:pPr>
            <a:r>
              <a:rPr lang="en-US" sz="2400" dirty="0">
                <a:solidFill>
                  <a:srgbClr val="00467F"/>
                </a:solidFill>
                <a:latin typeface="Calibri" pitchFamily="34" charset="0"/>
                <a:ea typeface="Calibri" pitchFamily="34" charset="-122"/>
                <a:cs typeface="Calibri" pitchFamily="34" charset="-120"/>
              </a:rPr>
              <a:t>A real date, this semester</a:t>
            </a:r>
            <a:endParaRPr lang="en-US" sz="2400" dirty="0"/>
          </a:p>
        </p:txBody>
      </p:sp>
      <p:sp>
        <p:nvSpPr>
          <p:cNvPr id="23" name="Text 11">
            <a:extLst>
              <a:ext uri="{FF2B5EF4-FFF2-40B4-BE49-F238E27FC236}">
                <a16:creationId xmlns:a16="http://schemas.microsoft.com/office/drawing/2014/main" id="{7791AF13-37A3-276A-9609-F9F1E1FD22AC}"/>
              </a:ext>
            </a:extLst>
          </p:cNvPr>
          <p:cNvSpPr/>
          <p:nvPr/>
        </p:nvSpPr>
        <p:spPr>
          <a:xfrm>
            <a:off x="777240" y="6035040"/>
            <a:ext cx="10634472" cy="457200"/>
          </a:xfrm>
          <a:prstGeom prst="rect">
            <a:avLst/>
          </a:prstGeom>
          <a:noFill/>
          <a:ln/>
        </p:spPr>
        <p:txBody>
          <a:bodyPr wrap="square" lIns="0" tIns="0" rIns="0" bIns="0" rtlCol="0" anchor="ctr"/>
          <a:lstStyle/>
          <a:p>
            <a:pPr marL="0" indent="0">
              <a:buNone/>
            </a:pPr>
            <a:r>
              <a:rPr lang="en-US" sz="2800" b="1" i="1" dirty="0">
                <a:solidFill>
                  <a:srgbClr val="00B0F0"/>
                </a:solidFill>
                <a:latin typeface="Cambria" pitchFamily="34" charset="0"/>
                <a:ea typeface="Cambria" pitchFamily="34" charset="-122"/>
                <a:cs typeface="Cambria" pitchFamily="34" charset="-120"/>
              </a:rPr>
              <a:t>One. Not a list. A list is a plan to do nothing.</a:t>
            </a:r>
            <a:endParaRPr lang="en-US" sz="2800" dirty="0">
              <a:solidFill>
                <a:srgbClr val="00B0F0"/>
              </a:solidFill>
            </a:endParaRPr>
          </a:p>
        </p:txBody>
      </p:sp>
      <p:pic>
        <p:nvPicPr>
          <p:cNvPr id="24" name="Picture 23" descr="QR code that opens the BE the Change workbook"/>
          <p:cNvPicPr>
            <a:picLocks noChangeAspect="1"/>
          </p:cNvPicPr>
          <p:nvPr/>
        </p:nvPicPr>
        <p:blipFill>
          <a:blip r:embed="rId2"/>
          <a:stretch>
            <a:fillRect/>
          </a:stretch>
        </p:blipFill>
        <p:spPr>
          <a:xfrm>
            <a:off x="9710928" y="566928"/>
            <a:ext cx="1728216" cy="1728216"/>
          </a:xfrm>
          <a:prstGeom prst="rect">
            <a:avLst/>
          </a:prstGeom>
        </p:spPr>
      </p:pic>
      <p:sp>
        <p:nvSpPr>
          <p:cNvPr id="25" name="TextBox 24"/>
          <p:cNvSpPr txBox="1"/>
          <p:nvPr/>
        </p:nvSpPr>
        <p:spPr>
          <a:xfrm>
            <a:off x="6903720" y="658368"/>
            <a:ext cx="2651760" cy="822960"/>
          </a:xfrm>
          <a:prstGeom prst="rect">
            <a:avLst/>
          </a:prstGeom>
          <a:noFill/>
        </p:spPr>
        <p:txBody>
          <a:bodyPr wrap="square" lIns="0" rIns="0" tIns="0" bIns="0">
            <a:spAutoFit/>
          </a:bodyPr>
          <a:lstStyle/>
          <a:p>
            <a:pPr algn="r"/>
            <a:r>
              <a:rPr sz="1800" b="1">
                <a:solidFill>
                  <a:srgbClr val="011D41"/>
                </a:solidFill>
                <a:latin typeface="Calibri"/>
              </a:rPr>
              <a:t>Build it in the workbook</a:t>
            </a:r>
          </a:p>
          <a:p>
            <a:pPr algn="r"/>
            <a:r>
              <a:rPr sz="1100" b="0">
                <a:solidFill>
                  <a:srgbClr val="00467F"/>
                </a:solidFill>
                <a:latin typeface="Calibri"/>
              </a:rPr>
              <a:t>octc-instructional-design.github.io/ai-literacy-playbook/workbook</a:t>
            </a:r>
          </a:p>
        </p:txBody>
      </p:sp>
    </p:spTree>
    <p:extLst>
      <p:ext uri="{BB962C8B-B14F-4D97-AF65-F5344CB8AC3E}">
        <p14:creationId xmlns:p14="http://schemas.microsoft.com/office/powerpoint/2010/main" val="1458763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11D41"/>
        </a:solidFill>
        <a:effectLst/>
      </p:bgPr>
    </p:bg>
    <p:spTree>
      <p:nvGrpSpPr>
        <p:cNvPr id="1" name=""/>
        <p:cNvGrpSpPr/>
        <p:nvPr/>
      </p:nvGrpSpPr>
      <p:grpSpPr>
        <a:xfrm>
          <a:off x="0" y="0"/>
          <a:ext cx="0" cy="0"/>
          <a:chOff x="0" y="0"/>
          <a:chExt cx="0" cy="0"/>
        </a:xfrm>
      </p:grpSpPr>
      <p:sp>
        <p:nvSpPr>
          <p:cNvPr id="2" name="Text 0"/>
          <p:cNvSpPr/>
          <p:nvPr/>
        </p:nvSpPr>
        <p:spPr>
          <a:xfrm>
            <a:off x="777240" y="2286000"/>
            <a:ext cx="10634472" cy="1005840"/>
          </a:xfrm>
          <a:prstGeom prst="rect">
            <a:avLst/>
          </a:prstGeom>
          <a:noFill/>
          <a:ln/>
        </p:spPr>
        <p:txBody>
          <a:bodyPr wrap="square" lIns="0" tIns="0" rIns="0" bIns="0" rtlCol="0" anchor="ctr"/>
          <a:lstStyle/>
          <a:p>
            <a:pPr marL="0" indent="0">
              <a:buNone/>
            </a:pPr>
            <a:r>
              <a:rPr lang="en-US" sz="4600" dirty="0">
                <a:solidFill>
                  <a:srgbClr val="3BB3E5"/>
                </a:solidFill>
                <a:latin typeface="Cambria" pitchFamily="34" charset="0"/>
                <a:ea typeface="Cambria" pitchFamily="34" charset="-122"/>
                <a:cs typeface="Cambria" pitchFamily="34" charset="-120"/>
              </a:rPr>
              <a:t>AI literacy isn't something we teach once.</a:t>
            </a:r>
            <a:endParaRPr lang="en-US" sz="4600" dirty="0"/>
          </a:p>
        </p:txBody>
      </p:sp>
      <p:sp>
        <p:nvSpPr>
          <p:cNvPr id="3" name="Text 1"/>
          <p:cNvSpPr/>
          <p:nvPr/>
        </p:nvSpPr>
        <p:spPr>
          <a:xfrm>
            <a:off x="777240" y="3628465"/>
            <a:ext cx="10634472" cy="1463040"/>
          </a:xfrm>
          <a:prstGeom prst="rect">
            <a:avLst/>
          </a:prstGeom>
          <a:noFill/>
          <a:ln/>
        </p:spPr>
        <p:txBody>
          <a:bodyPr wrap="square" lIns="0" tIns="0" rIns="0" bIns="0" rtlCol="0" anchor="t"/>
          <a:lstStyle/>
          <a:p>
            <a:pPr marL="0" indent="0">
              <a:lnSpc>
                <a:spcPts val="6200"/>
              </a:lnSpc>
              <a:buNone/>
            </a:pPr>
            <a:r>
              <a:rPr lang="en-US" sz="4800" b="1" dirty="0">
                <a:solidFill>
                  <a:srgbClr val="E7A614"/>
                </a:solidFill>
                <a:latin typeface="Cambria" pitchFamily="34" charset="0"/>
                <a:ea typeface="Cambria" pitchFamily="34" charset="-122"/>
                <a:cs typeface="Cambria" pitchFamily="34" charset="-120"/>
              </a:rPr>
              <a:t>It's something we experience first — and then model.</a:t>
            </a:r>
            <a:endParaRPr lang="en-US" sz="4800" dirty="0"/>
          </a:p>
        </p:txBody>
      </p:sp>
      <p:pic>
        <p:nvPicPr>
          <p:cNvPr id="4" name="Image 0" descr="/home/claude/brand/Owensboro_OCTC_vert_Rev_-_Copy.png"/>
          <p:cNvPicPr>
            <a:picLocks noChangeAspect="1"/>
          </p:cNvPicPr>
          <p:nvPr/>
        </p:nvPicPr>
        <p:blipFill>
          <a:blip r:embed="rId3"/>
          <a:stretch>
            <a:fillRect/>
          </a:stretch>
        </p:blipFill>
        <p:spPr>
          <a:xfrm>
            <a:off x="9959926" y="5114758"/>
            <a:ext cx="1451786" cy="113059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1550</TotalTime>
  <Words>1225</Words>
  <Application>Microsoft Office PowerPoint</Application>
  <PresentationFormat>Widescreen</PresentationFormat>
  <Paragraphs>90</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the Student. BE the Teacher.</dc:title>
  <dc:subject>PptxGenJS Presentation</dc:subject>
  <dc:creator>Stephanie Self</dc:creator>
  <cp:lastModifiedBy>Self, Stephanie L (Owensboro)</cp:lastModifiedBy>
  <cp:revision>2</cp:revision>
  <cp:lastPrinted>2026-08-24T19:20:20Z</cp:lastPrinted>
  <dcterms:created xsi:type="dcterms:W3CDTF">2026-08-19T16:53:38Z</dcterms:created>
  <dcterms:modified xsi:type="dcterms:W3CDTF">2026-10-05T15:04:56Z</dcterms:modified>
</cp:coreProperties>
</file>